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856" r:id="rId3"/>
    <p:sldId id="855" r:id="rId4"/>
    <p:sldId id="1670" r:id="rId5"/>
    <p:sldId id="1669" r:id="rId6"/>
    <p:sldId id="358" r:id="rId7"/>
    <p:sldId id="1667" r:id="rId8"/>
    <p:sldId id="1665" r:id="rId9"/>
    <p:sldId id="1668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EAF0"/>
    <a:srgbClr val="379595"/>
    <a:srgbClr val="B9B9B9"/>
    <a:srgbClr val="0066FF"/>
    <a:srgbClr val="28A4A4"/>
    <a:srgbClr val="00FF00"/>
    <a:srgbClr val="6699FF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 snapToGrid="0" snapToObjects="1">
      <p:cViewPr varScale="1">
        <p:scale>
          <a:sx n="107" d="100"/>
          <a:sy n="107" d="100"/>
        </p:scale>
        <p:origin x="19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D96569-1D37-496E-BE3D-832F227E30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D5FC5-400B-485E-AE2A-B74ADD16EC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AD61-5581-4BE2-BA44-BE968228758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DA11A-42BE-46C7-B31B-EE67CB626B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6E7B5-7F8D-4997-8DB8-EC3EFF892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7AA0-FD7E-4A8B-A267-C52088A6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7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12" cy="46640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03" y="1"/>
            <a:ext cx="3037312" cy="46640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7C64908C-F0C0-48EE-B427-24F0A3CCA8F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3638"/>
            <a:ext cx="418147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694"/>
            <a:ext cx="5608320" cy="3661449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94"/>
            <a:ext cx="3037312" cy="46640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03" y="8829994"/>
            <a:ext cx="3037312" cy="46640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801A7A99-5516-4725-88AB-F2ADCD64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4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7A99-5516-4725-88AB-F2ADCD648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7A99-5516-4725-88AB-F2ADCD648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7A99-5516-4725-88AB-F2ADCD648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7A99-5516-4725-88AB-F2ADCD648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6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7A99-5516-4725-88AB-F2ADCD648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1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7A99-5516-4725-88AB-F2ADCD648F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7A99-5516-4725-88AB-F2ADCD648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2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8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D2D45-C287-4FB0-AD8D-2DE856EA1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23441"/>
            <a:ext cx="9144000" cy="385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E0053-05D1-46C8-AB8E-9D606BB6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526"/>
          <a:stretch/>
        </p:blipFill>
        <p:spPr>
          <a:xfrm>
            <a:off x="921223" y="3576"/>
            <a:ext cx="8222775" cy="1329983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8639033" y="6696901"/>
            <a:ext cx="504967" cy="131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CC2AB81-7966-4946-AF4F-220E83B903F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7ADD0-5475-4373-A2A8-5678074B5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" y="83832"/>
            <a:ext cx="1053982" cy="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EBBB-353B-7E41-A583-CB2DE82601A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22F7-63CA-1948-B9D3-72BE619C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26" Type="http://schemas.openxmlformats.org/officeDocument/2006/relationships/image" Target="../media/image38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7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hyperlink" Target="http://www.google.com/url?sa=i&amp;rct=j&amp;q=supervalu&amp;source=images&amp;cd=&amp;cad=rja&amp;docid=_Dc4C8xvkDyZbM&amp;tbnid=XOGHSqqjqo_ahM:&amp;ved=0CAUQjRw&amp;url=http://www.academyofwine.com/supervalu/&amp;ei=WhXsUdGVM8-w4APTvYCwBw&amp;bvm=bv.49478099,d.dmg&amp;psig=AFQjCNHhrPGV2T-HLItZMlL6tr3yg_AQZA&amp;ust=1374512853301040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0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4C76F2-A216-494B-BF49-0FEE623C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" y="5995263"/>
            <a:ext cx="1784680" cy="839417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-13553" y="1329010"/>
            <a:ext cx="9138600" cy="1816100"/>
          </a:xfrm>
        </p:spPr>
        <p:txBody>
          <a:bodyPr>
            <a:normAutofit/>
          </a:bodyPr>
          <a:lstStyle/>
          <a:p>
            <a:br>
              <a:rPr lang="en-US" sz="2000" b="1" dirty="0">
                <a:solidFill>
                  <a:srgbClr val="379595"/>
                </a:solidFill>
                <a:cs typeface="Arial" pitchFamily="34" charset="0"/>
              </a:rPr>
            </a:br>
            <a:r>
              <a:rPr lang="en-US" sz="2000" b="1" dirty="0">
                <a:solidFill>
                  <a:srgbClr val="379595"/>
                </a:solidFill>
                <a:cs typeface="Arial" pitchFamily="34" charset="0"/>
              </a:rPr>
              <a:t>Quality, unbeatable value, and impeccable branding™</a:t>
            </a:r>
            <a:endParaRPr lang="en-US" sz="2800" b="1" dirty="0">
              <a:solidFill>
                <a:srgbClr val="379595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75F-7AD4-4142-9B08-9E66BF5CF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400" y="727071"/>
            <a:ext cx="1847200" cy="1509989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EDD1F3E1-41ED-46F3-9D8A-D2FCC85B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4009834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79595"/>
                </a:solidFill>
                <a:latin typeface="Garamond" pitchFamily="18" charset="0"/>
              </a:rPr>
              <a:t>Disposable Face Mask Opportunity</a:t>
            </a:r>
          </a:p>
          <a:p>
            <a:pPr algn="ctr"/>
            <a:r>
              <a:rPr lang="en-US" sz="2400" b="1" dirty="0">
                <a:solidFill>
                  <a:srgbClr val="379595"/>
                </a:solidFill>
                <a:latin typeface="Garamond" pitchFamily="18" charset="0"/>
              </a:rPr>
              <a:t>04-08-20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F61EE-6271-448F-9550-CA6E8D6A01C2}"/>
              </a:ext>
            </a:extLst>
          </p:cNvPr>
          <p:cNvSpPr txBox="1"/>
          <p:nvPr/>
        </p:nvSpPr>
        <p:spPr>
          <a:xfrm>
            <a:off x="5489187" y="6414399"/>
            <a:ext cx="364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James Rogers, CAE –  Global Cold Chain Alliance Group</a:t>
            </a:r>
          </a:p>
          <a:p>
            <a:pPr algn="r"/>
            <a:r>
              <a:rPr lang="en-US" sz="1100" dirty="0"/>
              <a:t>Steve Hatch – Rosemarie Products Co.</a:t>
            </a:r>
            <a:endParaRPr lang="en-US" sz="11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A5B35-CBC9-4868-B56C-C96A54D16F26}"/>
              </a:ext>
            </a:extLst>
          </p:cNvPr>
          <p:cNvSpPr txBox="1"/>
          <p:nvPr/>
        </p:nvSpPr>
        <p:spPr>
          <a:xfrm>
            <a:off x="1255072" y="5316043"/>
            <a:ext cx="191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ship through Emerson Healthcare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0FB47B-934A-41F1-BBE4-51D882B0E652}"/>
              </a:ext>
            </a:extLst>
          </p:cNvPr>
          <p:cNvCxnSpPr>
            <a:cxnSpLocks/>
          </p:cNvCxnSpPr>
          <p:nvPr/>
        </p:nvCxnSpPr>
        <p:spPr>
          <a:xfrm flipH="1">
            <a:off x="1416971" y="5839263"/>
            <a:ext cx="420582" cy="3843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E37D3FD-9CF2-4A2B-8066-1213D9BA6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0953"/>
            <a:ext cx="9144000" cy="10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7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13ACA9-163F-4757-91D7-48DC6E8A08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568" y="515563"/>
            <a:ext cx="7942433" cy="387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ED41C-2E62-4A32-9640-D7610C5EAFB9}"/>
              </a:ext>
            </a:extLst>
          </p:cNvPr>
          <p:cNvSpPr txBox="1">
            <a:spLocks/>
          </p:cNvSpPr>
          <p:nvPr/>
        </p:nvSpPr>
        <p:spPr>
          <a:xfrm>
            <a:off x="0" y="39510"/>
            <a:ext cx="9143999" cy="4309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79595"/>
                </a:solidFill>
              </a:rPr>
              <a:t>Introducing RM Wellness Comfort Face Mask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7E462-E12F-4BC5-B586-BC370A1454E2}"/>
              </a:ext>
            </a:extLst>
          </p:cNvPr>
          <p:cNvSpPr txBox="1"/>
          <p:nvPr/>
        </p:nvSpPr>
        <p:spPr>
          <a:xfrm>
            <a:off x="2497669" y="4470852"/>
            <a:ext cx="48845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Featuring:</a:t>
            </a:r>
          </a:p>
          <a:p>
            <a:pPr lvl="1"/>
            <a:r>
              <a:rPr lang="en-US" sz="1600" b="1" dirty="0"/>
              <a:t>3-Layers of protection: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Layer 1</a:t>
            </a:r>
            <a:r>
              <a:rPr lang="en-US" sz="1600" dirty="0"/>
              <a:t>: Leak-proof outer layer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Layer 2</a:t>
            </a:r>
            <a:r>
              <a:rPr lang="en-US" sz="1600" dirty="0"/>
              <a:t>: High-density BFE95 filter layer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Layer 3</a:t>
            </a:r>
            <a:r>
              <a:rPr lang="en-US" sz="1600" dirty="0"/>
              <a:t>: Direct skin contact layer</a:t>
            </a:r>
          </a:p>
          <a:p>
            <a:pPr lvl="1"/>
            <a:r>
              <a:rPr lang="en-US" sz="1600" b="1" dirty="0"/>
              <a:t>Comfort Flex™ Ear Loops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Reduces Ear Pain and Bruising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DF849-0561-4876-91BA-B4F0DA2DD2DE}"/>
              </a:ext>
            </a:extLst>
          </p:cNvPr>
          <p:cNvSpPr txBox="1"/>
          <p:nvPr/>
        </p:nvSpPr>
        <p:spPr>
          <a:xfrm>
            <a:off x="6896762" y="3751374"/>
            <a:ext cx="1482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50ct Pack Size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576C2CA-1F3E-4EF5-8465-7E28C5EAC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73288"/>
              </p:ext>
            </p:extLst>
          </p:nvPr>
        </p:nvGraphicFramePr>
        <p:xfrm>
          <a:off x="6896760" y="4019661"/>
          <a:ext cx="1482721" cy="457350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50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50CT Price</a:t>
                      </a:r>
                    </a:p>
                  </a:txBody>
                  <a:tcPr marL="45685" marR="45685" marT="45795" marB="45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MS PGothic"/>
                        </a:rPr>
                        <a:t>Cost:   $32.60</a:t>
                      </a:r>
                    </a:p>
                  </a:txBody>
                  <a:tcPr marL="45685" marR="45685" marT="45795" marB="45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C36BC84F-8FBA-4790-9BD4-0068487A8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2" y="4353338"/>
            <a:ext cx="2239115" cy="1835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BAA628-2794-497C-9048-ADAE32C6EC68}"/>
              </a:ext>
            </a:extLst>
          </p:cNvPr>
          <p:cNvSpPr txBox="1"/>
          <p:nvPr/>
        </p:nvSpPr>
        <p:spPr>
          <a:xfrm>
            <a:off x="6801105" y="4470852"/>
            <a:ext cx="167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Cost per mask = $0.652</a:t>
            </a:r>
          </a:p>
        </p:txBody>
      </p:sp>
    </p:spTree>
    <p:extLst>
      <p:ext uri="{BB962C8B-B14F-4D97-AF65-F5344CB8AC3E}">
        <p14:creationId xmlns:p14="http://schemas.microsoft.com/office/powerpoint/2010/main" val="124660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D41C-2E62-4A32-9640-D7610C5EAFB9}"/>
              </a:ext>
            </a:extLst>
          </p:cNvPr>
          <p:cNvSpPr txBox="1">
            <a:spLocks/>
          </p:cNvSpPr>
          <p:nvPr/>
        </p:nvSpPr>
        <p:spPr>
          <a:xfrm>
            <a:off x="0" y="39510"/>
            <a:ext cx="9143999" cy="4309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79595"/>
                </a:solidFill>
              </a:rPr>
              <a:t>3-Layers of Protection expanded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DF849-0561-4876-91BA-B4F0DA2DD2DE}"/>
              </a:ext>
            </a:extLst>
          </p:cNvPr>
          <p:cNvSpPr txBox="1"/>
          <p:nvPr/>
        </p:nvSpPr>
        <p:spPr>
          <a:xfrm>
            <a:off x="7306036" y="3664697"/>
            <a:ext cx="142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50ct Pack Size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576C2CA-1F3E-4EF5-8465-7E28C5EAC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86420"/>
              </p:ext>
            </p:extLst>
          </p:nvPr>
        </p:nvGraphicFramePr>
        <p:xfrm>
          <a:off x="7306034" y="3932984"/>
          <a:ext cx="1428683" cy="640230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50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28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/>
                          <a:cs typeface="MS PGothic"/>
                        </a:rPr>
                        <a:t>Price</a:t>
                      </a:r>
                    </a:p>
                  </a:txBody>
                  <a:tcPr marL="45685" marR="45685" marT="45795" marB="45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MS PGothic"/>
                        </a:rPr>
                        <a:t>Cost:   $3.50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MS PGothic"/>
                        </a:rPr>
                        <a:t>SRP:    $6.99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MS PGothic"/>
                        </a:rPr>
                        <a:t>Margin: 50%</a:t>
                      </a:r>
                    </a:p>
                  </a:txBody>
                  <a:tcPr marL="45685" marR="45685" marT="45795" marB="45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E5E6C1C-8BD2-409C-B9F3-903DF344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727"/>
            <a:ext cx="9143998" cy="37293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439BAC-6E0E-4F19-B17B-7D1AA7B3F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50" b="2718"/>
          <a:stretch/>
        </p:blipFill>
        <p:spPr>
          <a:xfrm>
            <a:off x="6485467" y="5040079"/>
            <a:ext cx="2249250" cy="176087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9F05BAE-4883-4A4D-B594-A79772ADFF9E}"/>
              </a:ext>
            </a:extLst>
          </p:cNvPr>
          <p:cNvSpPr/>
          <p:nvPr/>
        </p:nvSpPr>
        <p:spPr>
          <a:xfrm>
            <a:off x="6637867" y="5266268"/>
            <a:ext cx="1481666" cy="1397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BE361D-39A5-4BC0-94F7-5BA966338BBD}"/>
              </a:ext>
            </a:extLst>
          </p:cNvPr>
          <p:cNvCxnSpPr>
            <a:stCxn id="26" idx="1"/>
          </p:cNvCxnSpPr>
          <p:nvPr/>
        </p:nvCxnSpPr>
        <p:spPr>
          <a:xfrm flipH="1">
            <a:off x="5757333" y="5964768"/>
            <a:ext cx="880534" cy="4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ACA0367-D1D1-4611-8A99-B38DEFC5FF38}"/>
              </a:ext>
            </a:extLst>
          </p:cNvPr>
          <p:cNvCxnSpPr/>
          <p:nvPr/>
        </p:nvCxnSpPr>
        <p:spPr>
          <a:xfrm flipV="1">
            <a:off x="5757333" y="4656667"/>
            <a:ext cx="0" cy="131233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59835C-8AD9-4B9F-9D64-A384FB0D5B4D}"/>
              </a:ext>
            </a:extLst>
          </p:cNvPr>
          <p:cNvSpPr txBox="1"/>
          <p:nvPr/>
        </p:nvSpPr>
        <p:spPr>
          <a:xfrm>
            <a:off x="4792135" y="5312833"/>
            <a:ext cx="88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3-Layers of protection</a:t>
            </a:r>
          </a:p>
        </p:txBody>
      </p:sp>
    </p:spTree>
    <p:extLst>
      <p:ext uri="{BB962C8B-B14F-4D97-AF65-F5344CB8AC3E}">
        <p14:creationId xmlns:p14="http://schemas.microsoft.com/office/powerpoint/2010/main" val="113462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D41C-2E62-4A32-9640-D7610C5EAFB9}"/>
              </a:ext>
            </a:extLst>
          </p:cNvPr>
          <p:cNvSpPr txBox="1">
            <a:spLocks/>
          </p:cNvSpPr>
          <p:nvPr/>
        </p:nvSpPr>
        <p:spPr>
          <a:xfrm>
            <a:off x="0" y="39510"/>
            <a:ext cx="9144000" cy="430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379595"/>
                </a:solidFill>
              </a:rPr>
              <a:t>Specs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4E763F-B3CA-4758-8AC7-CEFF7701C0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60955"/>
            <a:ext cx="4377268" cy="213540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8AB56D-CF25-4F27-8A9D-801B9D1DA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89958"/>
              </p:ext>
            </p:extLst>
          </p:nvPr>
        </p:nvGraphicFramePr>
        <p:xfrm>
          <a:off x="698461" y="880530"/>
          <a:ext cx="3090321" cy="5465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466">
                  <a:extLst>
                    <a:ext uri="{9D8B030D-6E8A-4147-A177-3AD203B41FA5}">
                      <a16:colId xmlns:a16="http://schemas.microsoft.com/office/drawing/2014/main" val="1480590367"/>
                    </a:ext>
                  </a:extLst>
                </a:gridCol>
                <a:gridCol w="351571">
                  <a:extLst>
                    <a:ext uri="{9D8B030D-6E8A-4147-A177-3AD203B41FA5}">
                      <a16:colId xmlns:a16="http://schemas.microsoft.com/office/drawing/2014/main" val="2426214804"/>
                    </a:ext>
                  </a:extLst>
                </a:gridCol>
                <a:gridCol w="351571">
                  <a:extLst>
                    <a:ext uri="{9D8B030D-6E8A-4147-A177-3AD203B41FA5}">
                      <a16:colId xmlns:a16="http://schemas.microsoft.com/office/drawing/2014/main" val="63014879"/>
                    </a:ext>
                  </a:extLst>
                </a:gridCol>
                <a:gridCol w="351571">
                  <a:extLst>
                    <a:ext uri="{9D8B030D-6E8A-4147-A177-3AD203B41FA5}">
                      <a16:colId xmlns:a16="http://schemas.microsoft.com/office/drawing/2014/main" val="2117949911"/>
                    </a:ext>
                  </a:extLst>
                </a:gridCol>
                <a:gridCol w="351571">
                  <a:extLst>
                    <a:ext uri="{9D8B030D-6E8A-4147-A177-3AD203B41FA5}">
                      <a16:colId xmlns:a16="http://schemas.microsoft.com/office/drawing/2014/main" val="735425958"/>
                    </a:ext>
                  </a:extLst>
                </a:gridCol>
                <a:gridCol w="351571">
                  <a:extLst>
                    <a:ext uri="{9D8B030D-6E8A-4147-A177-3AD203B41FA5}">
                      <a16:colId xmlns:a16="http://schemas.microsoft.com/office/drawing/2014/main" val="704653935"/>
                    </a:ext>
                  </a:extLst>
                </a:gridCol>
              </a:tblGrid>
              <a:tr h="10139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Brand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RM WELLNESS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70088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 Item Number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50-71073-40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688248"/>
                  </a:ext>
                </a:extLst>
              </a:tr>
              <a:tr h="42348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 Product Description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50CT RM WELLNESS Disposable Face Masks with Comfort Flex Ear Loops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40436"/>
                  </a:ext>
                </a:extLst>
              </a:tr>
              <a:tr h="984164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 Product Image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893645"/>
                  </a:ext>
                </a:extLst>
              </a:tr>
              <a:tr h="10139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050" u="none" strike="noStrike" dirty="0">
                          <a:effectLst/>
                        </a:rPr>
                        <a:t>  Product Size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Count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10346"/>
                  </a:ext>
                </a:extLst>
              </a:tr>
              <a:tr h="3578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 Product UPC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00 8 50004 71073 9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46293"/>
                  </a:ext>
                </a:extLst>
              </a:tr>
              <a:tr h="3578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 Inner UPC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N/A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255948"/>
                  </a:ext>
                </a:extLst>
              </a:tr>
              <a:tr h="3578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 Case UPC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20-8-50004-71073-3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04335"/>
                  </a:ext>
                </a:extLst>
              </a:tr>
              <a:tr h="209955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Case Inner pack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 # inners   x   # pcs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87168"/>
                  </a:ext>
                </a:extLst>
              </a:tr>
              <a:tr h="1049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Case Pack (in Units)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11106"/>
                  </a:ext>
                </a:extLst>
              </a:tr>
              <a:tr h="209955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Each Dim. (Inches)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 (L" x D" x H")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7.68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3.54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3.94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316374"/>
                  </a:ext>
                </a:extLst>
              </a:tr>
              <a:tr h="209955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Inner Dim. (Inches)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 (L" x D" x H")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N/A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N/A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N/A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675539"/>
                  </a:ext>
                </a:extLst>
              </a:tr>
              <a:tr h="209955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Case Dim. (Inches)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 (L" x D" x H")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20.50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16.20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15.80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926546"/>
                  </a:ext>
                </a:extLst>
              </a:tr>
              <a:tr h="1049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Case Cube (Ft)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3.0366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79421"/>
                  </a:ext>
                </a:extLst>
              </a:tr>
              <a:tr h="1049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Case Weight (</a:t>
                      </a:r>
                      <a:r>
                        <a:rPr lang="en-US" sz="1050" u="none" strike="noStrike" dirty="0" err="1">
                          <a:effectLst/>
                        </a:rPr>
                        <a:t>lbs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23.10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41894"/>
                  </a:ext>
                </a:extLst>
              </a:tr>
              <a:tr h="1049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Cases </a:t>
                      </a:r>
                      <a:r>
                        <a:rPr lang="en-US" sz="1050" u="none" strike="noStrike" dirty="0" err="1">
                          <a:effectLst/>
                        </a:rPr>
                        <a:t>Ti</a:t>
                      </a:r>
                      <a:r>
                        <a:rPr lang="en-US" sz="1050" u="none" strike="noStrike" dirty="0">
                          <a:effectLst/>
                        </a:rPr>
                        <a:t> x Hi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37759"/>
                  </a:ext>
                </a:extLst>
              </a:tr>
              <a:tr h="10497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Cases Per Pallet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01869"/>
                  </a:ext>
                </a:extLst>
              </a:tr>
              <a:tr h="10974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u="none" strike="noStrike" dirty="0">
                          <a:effectLst/>
                        </a:rPr>
                        <a:t> Pallets Double Stacked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YES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20397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41633A1C-D4D1-47E3-806C-AE0D3887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5244" y="1980142"/>
            <a:ext cx="1860550" cy="900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56FAFC-54E4-4542-BB76-C06CD4708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71" y="2922852"/>
            <a:ext cx="2099514" cy="1598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307BF-52CC-42F5-A61F-8DDFE6084947}"/>
              </a:ext>
            </a:extLst>
          </p:cNvPr>
          <p:cNvSpPr txBox="1"/>
          <p:nvPr/>
        </p:nvSpPr>
        <p:spPr>
          <a:xfrm>
            <a:off x="5680886" y="2664756"/>
            <a:ext cx="193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Consumer UPC Barcode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1CC20-C7DF-4BFA-9471-B732158B883D}"/>
              </a:ext>
            </a:extLst>
          </p:cNvPr>
          <p:cNvSpPr txBox="1"/>
          <p:nvPr/>
        </p:nvSpPr>
        <p:spPr>
          <a:xfrm>
            <a:off x="5886070" y="4707878"/>
            <a:ext cx="1524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Case UPC Barcode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772BF-715D-4758-9814-135FD304A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632" y="5015655"/>
            <a:ext cx="4731391" cy="11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D41C-2E62-4A32-9640-D7610C5EAFB9}"/>
              </a:ext>
            </a:extLst>
          </p:cNvPr>
          <p:cNvSpPr txBox="1">
            <a:spLocks/>
          </p:cNvSpPr>
          <p:nvPr/>
        </p:nvSpPr>
        <p:spPr>
          <a:xfrm>
            <a:off x="321732" y="39510"/>
            <a:ext cx="8822267" cy="430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379595"/>
                </a:solidFill>
              </a:rPr>
              <a:t>Supported by full testing and Cleanroom manufacturing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7C9FE-4EE1-45B0-AFD3-314AEC22BB27}"/>
              </a:ext>
            </a:extLst>
          </p:cNvPr>
          <p:cNvGrpSpPr/>
          <p:nvPr/>
        </p:nvGrpSpPr>
        <p:grpSpPr>
          <a:xfrm>
            <a:off x="114148" y="567267"/>
            <a:ext cx="4756406" cy="6198473"/>
            <a:chOff x="114844" y="711200"/>
            <a:chExt cx="4645642" cy="60226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560B7F-49B0-4905-BD6B-1D97ACD35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44" y="711200"/>
              <a:ext cx="4645642" cy="602262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DBDCA-3C10-4CF9-885F-143BAF4F0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4245" y="904129"/>
              <a:ext cx="1752600" cy="85498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7A1E21F-7B73-419E-8896-25F893ACBC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15047"/>
          <a:stretch/>
        </p:blipFill>
        <p:spPr>
          <a:xfrm rot="10800000">
            <a:off x="4995335" y="618068"/>
            <a:ext cx="2003931" cy="29379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7883CE-A415-40BF-A730-5194EAA33C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846" b="15047"/>
          <a:stretch/>
        </p:blipFill>
        <p:spPr>
          <a:xfrm rot="10800000">
            <a:off x="7196983" y="618067"/>
            <a:ext cx="1849803" cy="29379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62C06C-6643-4A57-9DAD-9AC71800F2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339" y="3703589"/>
            <a:ext cx="3779853" cy="2752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75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D41C-2E62-4A32-9640-D7610C5EAFB9}"/>
              </a:ext>
            </a:extLst>
          </p:cNvPr>
          <p:cNvSpPr txBox="1">
            <a:spLocks/>
          </p:cNvSpPr>
          <p:nvPr/>
        </p:nvSpPr>
        <p:spPr>
          <a:xfrm>
            <a:off x="0" y="2782709"/>
            <a:ext cx="9144000" cy="7482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79595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7606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AC3C20C-08DC-44BD-8EAA-FE8B222F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359" y="1074509"/>
            <a:ext cx="72523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itchFamily="34" charset="0"/>
              </a:rPr>
              <a:t>Mission: Quality &amp; Affordability</a:t>
            </a:r>
          </a:p>
          <a:p>
            <a:pPr lvl="1"/>
            <a:r>
              <a:rPr lang="en-US" sz="2000" b="1" dirty="0">
                <a:solidFill>
                  <a:srgbClr val="379595"/>
                </a:solidFill>
                <a:latin typeface="Calibri" pitchFamily="34" charset="0"/>
              </a:rPr>
              <a:t>Rosemarie sources and brings to market the highest quality personal care products at an incredible value.</a:t>
            </a:r>
          </a:p>
          <a:p>
            <a:endParaRPr lang="en-US" sz="2000" b="1" dirty="0">
              <a:solidFill>
                <a:srgbClr val="379595"/>
              </a:solidFill>
              <a:latin typeface="Calibri" pitchFamily="34" charset="0"/>
            </a:endParaRPr>
          </a:p>
          <a:p>
            <a:r>
              <a:rPr lang="en-US" sz="2000" b="1" u="sng" dirty="0">
                <a:latin typeface="Calibri" pitchFamily="34" charset="0"/>
              </a:rPr>
              <a:t>Our Positioning:  Branded opening price point (but not cheap)</a:t>
            </a:r>
          </a:p>
          <a:p>
            <a:pPr lvl="1"/>
            <a:r>
              <a:rPr lang="en-US" sz="2000" b="1" dirty="0">
                <a:solidFill>
                  <a:srgbClr val="28A4A4"/>
                </a:solidFill>
                <a:latin typeface="Calibri" pitchFamily="34" charset="0"/>
              </a:rPr>
              <a:t>Competitively priced items, below branded competitive benchmarks</a:t>
            </a:r>
          </a:p>
          <a:p>
            <a:pPr lvl="1"/>
            <a:r>
              <a:rPr lang="en-US" sz="2000" b="1" dirty="0">
                <a:solidFill>
                  <a:srgbClr val="28A4A4"/>
                </a:solidFill>
                <a:latin typeface="Calibri" pitchFamily="34" charset="0"/>
              </a:rPr>
              <a:t>Our products are not cheap.  We are the perfect balance of quality and affordability.</a:t>
            </a: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sz="2000" b="1" u="sng" dirty="0">
                <a:latin typeface="Calibri" pitchFamily="34" charset="0"/>
              </a:rPr>
              <a:t>Our Promise: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8A4A4"/>
                </a:solidFill>
                <a:latin typeface="Calibri" pitchFamily="34" charset="0"/>
              </a:rPr>
              <a:t>High-Velocities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8A4A4"/>
                </a:solidFill>
                <a:latin typeface="Calibri" pitchFamily="34" charset="0"/>
              </a:rPr>
              <a:t>Exceptional margins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8A4A4"/>
                </a:solidFill>
                <a:latin typeface="Calibri" pitchFamily="34" charset="0"/>
              </a:rPr>
              <a:t>In-stock and in-full</a:t>
            </a:r>
          </a:p>
          <a:p>
            <a:endParaRPr lang="en-US" sz="2000" b="1" dirty="0">
              <a:solidFill>
                <a:srgbClr val="379595"/>
              </a:solidFill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5FC4F1-97F3-4218-B703-0AD62B54B1EE}"/>
              </a:ext>
            </a:extLst>
          </p:cNvPr>
          <p:cNvSpPr txBox="1">
            <a:spLocks/>
          </p:cNvSpPr>
          <p:nvPr/>
        </p:nvSpPr>
        <p:spPr>
          <a:xfrm>
            <a:off x="0" y="39510"/>
            <a:ext cx="9144000" cy="4309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79595"/>
                </a:solidFill>
              </a:rPr>
              <a:t>Rosemarie’s Mission and Promise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131CA-D919-428E-AC68-DAFC9904C4E2}"/>
              </a:ext>
            </a:extLst>
          </p:cNvPr>
          <p:cNvSpPr txBox="1"/>
          <p:nvPr/>
        </p:nvSpPr>
        <p:spPr>
          <a:xfrm>
            <a:off x="258030" y="6000080"/>
            <a:ext cx="862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79595"/>
                </a:solidFill>
                <a:latin typeface="Calibri" pitchFamily="34" charset="0"/>
              </a:rPr>
              <a:t>Rosemarie – fast becoming known for the best quality/affordability ratio in the industry!</a:t>
            </a:r>
          </a:p>
        </p:txBody>
      </p:sp>
    </p:spTree>
    <p:extLst>
      <p:ext uri="{BB962C8B-B14F-4D97-AF65-F5344CB8AC3E}">
        <p14:creationId xmlns:p14="http://schemas.microsoft.com/office/powerpoint/2010/main" val="235822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AC3C20C-08DC-44BD-8EAA-FE8B222F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95" y="818501"/>
            <a:ext cx="75511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Due to these unprecedented times.  Rosemarie is looking to partner with only a select </a:t>
            </a:r>
            <a:r>
              <a:rPr lang="en-US" sz="2000" b="1" u="sng" dirty="0">
                <a:latin typeface="Calibri" pitchFamily="34" charset="0"/>
              </a:rPr>
              <a:t>few</a:t>
            </a:r>
            <a:r>
              <a:rPr lang="en-US" sz="2000" b="1" dirty="0">
                <a:latin typeface="Calibri" pitchFamily="34" charset="0"/>
              </a:rPr>
              <a:t> retailers for the long-term supply of disposable face masks.</a:t>
            </a: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We will honor PO’s on a first-come, first-serve basis to ensure we have the production plans in place to ensure 100% on-time and in-full supply.  </a:t>
            </a: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sz="2000" b="1" u="sng" dirty="0">
                <a:solidFill>
                  <a:srgbClr val="FF0000"/>
                </a:solidFill>
                <a:latin typeface="Calibri" pitchFamily="34" charset="0"/>
              </a:rPr>
              <a:t>First order lead time:</a:t>
            </a:r>
            <a:endParaRPr lang="en-US" sz="2000" b="1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Airfreight – 4 weeks </a:t>
            </a:r>
            <a:r>
              <a:rPr lang="en-US" sz="1600" b="1" dirty="0">
                <a:latin typeface="Calibri" pitchFamily="34" charset="0"/>
              </a:rPr>
              <a:t>(depending on orders; first-come, first-served)</a:t>
            </a:r>
            <a:endParaRPr lang="en-US" sz="1200" b="1" dirty="0">
              <a:latin typeface="Calibri" pitchFamily="34" charset="0"/>
            </a:endParaRPr>
          </a:p>
          <a:p>
            <a:r>
              <a:rPr lang="en-US" sz="2000" b="1" u="sng" dirty="0">
                <a:solidFill>
                  <a:srgbClr val="FF0000"/>
                </a:solidFill>
                <a:latin typeface="Calibri" pitchFamily="34" charset="0"/>
              </a:rPr>
              <a:t>Ongoing order lead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Only 2 weeks</a:t>
            </a:r>
            <a:endParaRPr lang="en-US" sz="2000" b="1" u="sng" dirty="0">
              <a:latin typeface="Calibri" pitchFamily="34" charset="0"/>
            </a:endParaRPr>
          </a:p>
          <a:p>
            <a:endParaRPr lang="en-US" sz="2000" b="1" u="sng" dirty="0">
              <a:latin typeface="Calibri" pitchFamily="34" charset="0"/>
            </a:endParaRPr>
          </a:p>
          <a:p>
            <a:r>
              <a:rPr lang="en-US" sz="2000" b="1" u="sng" dirty="0">
                <a:latin typeface="Calibri" pitchFamily="34" charset="0"/>
              </a:rPr>
              <a:t>Request:</a:t>
            </a:r>
          </a:p>
          <a:p>
            <a:pPr lvl="1"/>
            <a:r>
              <a:rPr lang="en-US" sz="2000" b="1" dirty="0">
                <a:latin typeface="Calibri" pitchFamily="34" charset="0"/>
              </a:rPr>
              <a:t>Partner with Emerson/Rosemarie on forecasting to ensure we reserve your needs in production plans.  100% on-time and in-full is our goal.</a:t>
            </a:r>
            <a:endParaRPr lang="en-US" sz="2000" b="1" dirty="0">
              <a:solidFill>
                <a:srgbClr val="379595"/>
              </a:solidFill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5FC4F1-97F3-4218-B703-0AD62B54B1EE}"/>
              </a:ext>
            </a:extLst>
          </p:cNvPr>
          <p:cNvSpPr txBox="1">
            <a:spLocks/>
          </p:cNvSpPr>
          <p:nvPr/>
        </p:nvSpPr>
        <p:spPr>
          <a:xfrm>
            <a:off x="279400" y="39510"/>
            <a:ext cx="8864600" cy="4309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79595"/>
                </a:solidFill>
              </a:rPr>
              <a:t>Forming long-term partnerships</a:t>
            </a:r>
          </a:p>
        </p:txBody>
      </p:sp>
    </p:spTree>
    <p:extLst>
      <p:ext uri="{BB962C8B-B14F-4D97-AF65-F5344CB8AC3E}">
        <p14:creationId xmlns:p14="http://schemas.microsoft.com/office/powerpoint/2010/main" val="74561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D41C-2E62-4A32-9640-D7610C5EAFB9}"/>
              </a:ext>
            </a:extLst>
          </p:cNvPr>
          <p:cNvSpPr txBox="1">
            <a:spLocks/>
          </p:cNvSpPr>
          <p:nvPr/>
        </p:nvSpPr>
        <p:spPr>
          <a:xfrm>
            <a:off x="0" y="39510"/>
            <a:ext cx="9143999" cy="4309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79595"/>
                </a:solidFill>
              </a:rPr>
              <a:t>Our Retail partners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9E9F59-F6F2-4DC3-910F-15D858A2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4" y="2685171"/>
            <a:ext cx="2323122" cy="4824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F354B6-32A6-4942-A26A-420DD94B3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74" y="1607545"/>
            <a:ext cx="1854172" cy="482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6C8A2-03B7-4826-A349-269FB2462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25" y="4577406"/>
            <a:ext cx="707069" cy="7070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8EEF80-07DC-4A5B-9AFE-AE942FCC5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397" y="4283229"/>
            <a:ext cx="1605048" cy="5727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AA360D-A5AC-437B-AF22-5E5DC6C48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445" y="1001491"/>
            <a:ext cx="1159495" cy="571345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06D9AF3F-0C1A-44CA-B3D8-E482C6A4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64" y="752860"/>
            <a:ext cx="2018709" cy="59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1013013-6A3F-47AA-897D-FB0C7C84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10" y="818961"/>
            <a:ext cx="981866" cy="84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31FD8B2-E5FA-4ECC-8905-DD35625D8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3070" y="5137352"/>
            <a:ext cx="2439078" cy="364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F25B05-0BE7-466F-BBAE-7A0D76C5E7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697" y="2886310"/>
            <a:ext cx="1619778" cy="719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7A050C-ABB7-4528-A33C-1D508C16D9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8775" y="2203882"/>
            <a:ext cx="1093696" cy="266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65321B-AB4D-4172-B9C7-A9C0AD5956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3366" y="1755537"/>
            <a:ext cx="1164318" cy="551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CA3308-AACA-4062-B9A8-43F098D21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33" y="3813217"/>
            <a:ext cx="1239223" cy="28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BFE5E-54D0-47BC-A1A3-03BEABEBACF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9876" y="3813407"/>
            <a:ext cx="806059" cy="735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B7B975-4BF6-470A-8439-163E3B86DAB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1441" y="4181083"/>
            <a:ext cx="1304890" cy="636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DB3D92-C173-43FB-AABA-55EF65580C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61447" y="5720945"/>
            <a:ext cx="1207386" cy="424530"/>
          </a:xfrm>
          <a:prstGeom prst="rect">
            <a:avLst/>
          </a:prstGeom>
        </p:spPr>
      </p:pic>
      <p:pic>
        <p:nvPicPr>
          <p:cNvPr id="21" name="Picture 12" descr="image005">
            <a:extLst>
              <a:ext uri="{FF2B5EF4-FFF2-40B4-BE49-F238E27FC236}">
                <a16:creationId xmlns:a16="http://schemas.microsoft.com/office/drawing/2014/main" id="{7098BB6D-23FE-4006-BDF1-8E056EE4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02" y="2522755"/>
            <a:ext cx="2439078" cy="6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4B6221-F5BB-4149-BAFA-1DD2A56F24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00840" y="676591"/>
            <a:ext cx="2295525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13BB2-D2F5-47D4-85D0-10729D545F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99307" y="2193925"/>
            <a:ext cx="855914" cy="834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2E2385-B06C-4EB5-9902-3CDDAF3D33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5235" y="1803172"/>
            <a:ext cx="1206834" cy="8016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0E4218-2CB6-431A-90A5-D97B6BE3AD8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7881" y="3744905"/>
            <a:ext cx="1822129" cy="1785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34BC47-EF4B-49BF-9795-2BCA6C03814B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449" y="1396474"/>
            <a:ext cx="1546867" cy="739345"/>
          </a:xfrm>
          <a:prstGeom prst="rect">
            <a:avLst/>
          </a:prstGeom>
        </p:spPr>
      </p:pic>
      <p:pic>
        <p:nvPicPr>
          <p:cNvPr id="27" name="Picture 26" descr="http://www.academyofwine.com/storage/supervalu_NEW_1.gif?__SQUARESPACE_CACHEVERSION=1228518940882">
            <a:hlinkClick r:id="rId24"/>
            <a:extLst>
              <a:ext uri="{FF2B5EF4-FFF2-40B4-BE49-F238E27FC236}">
                <a16:creationId xmlns:a16="http://schemas.microsoft.com/office/drawing/2014/main" id="{F582075D-3902-43DA-901D-FB2D3FEF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08" y="5933210"/>
            <a:ext cx="2203302" cy="43695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D597DB-915C-4F17-9125-E6A38F177CB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121" y="5546982"/>
            <a:ext cx="2803772" cy="8972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E84FA6-6CD6-47BE-AC63-321BE37736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53121" y="4855850"/>
            <a:ext cx="1415712" cy="5890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9F6CF6E-7DAA-4FA8-9E42-2758BEA939B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46"/>
          <a:stretch/>
        </p:blipFill>
        <p:spPr>
          <a:xfrm>
            <a:off x="2237913" y="3356930"/>
            <a:ext cx="2461901" cy="548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224441-EB84-4325-8D35-19B05A4D8FE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9876" y="5800725"/>
            <a:ext cx="1390574" cy="6434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DC1013-D77D-4823-ABF6-706BD2396DA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33025" y="4648814"/>
            <a:ext cx="1205820" cy="7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25906</TotalTime>
  <Words>517</Words>
  <Application>Microsoft Office PowerPoint</Application>
  <PresentationFormat>On-screen Show (4:3)</PresentationFormat>
  <Paragraphs>116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Office Theme</vt:lpstr>
      <vt:lpstr> Quality, unbeatable value, and impeccable branding™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Muzechuk</dc:creator>
  <cp:lastModifiedBy>steven hatch</cp:lastModifiedBy>
  <cp:revision>436</cp:revision>
  <cp:lastPrinted>2018-12-03T19:45:58Z</cp:lastPrinted>
  <dcterms:created xsi:type="dcterms:W3CDTF">2016-03-08T02:07:56Z</dcterms:created>
  <dcterms:modified xsi:type="dcterms:W3CDTF">2020-04-16T18:13:38Z</dcterms:modified>
</cp:coreProperties>
</file>