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61" r:id="rId5"/>
    <p:sldId id="364" r:id="rId6"/>
    <p:sldId id="363" r:id="rId7"/>
    <p:sldId id="368" r:id="rId8"/>
    <p:sldId id="367" r:id="rId9"/>
    <p:sldId id="366" r:id="rId10"/>
    <p:sldId id="362" r:id="rId11"/>
    <p:sldId id="365" r:id="rId12"/>
    <p:sldId id="369"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E04C2-D7A2-4150-A687-118128606A69}"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700356-0B4E-4DD1-9E0F-CEA850E3A086}" type="slidenum">
              <a:rPr lang="en-US" smtClean="0"/>
              <a:t>‹#›</a:t>
            </a:fld>
            <a:endParaRPr lang="en-US"/>
          </a:p>
        </p:txBody>
      </p:sp>
    </p:spTree>
    <p:extLst>
      <p:ext uri="{BB962C8B-B14F-4D97-AF65-F5344CB8AC3E}">
        <p14:creationId xmlns:p14="http://schemas.microsoft.com/office/powerpoint/2010/main" val="1977715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2779E-D1FA-B94E-B00B-BB69D64E608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OSHA Webinar #XXXX</a:t>
            </a:r>
          </a:p>
        </p:txBody>
      </p:sp>
      <p:sp>
        <p:nvSpPr>
          <p:cNvPr id="6" name="Header Placeholder 5"/>
          <p:cNvSpPr>
            <a:spLocks noGrp="1"/>
          </p:cNvSpPr>
          <p:nvPr>
            <p:ph type="hd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Webinar Title</a:t>
            </a:r>
          </a:p>
        </p:txBody>
      </p:sp>
    </p:spTree>
    <p:extLst>
      <p:ext uri="{BB962C8B-B14F-4D97-AF65-F5344CB8AC3E}">
        <p14:creationId xmlns:p14="http://schemas.microsoft.com/office/powerpoint/2010/main" val="389329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2779E-D1FA-B94E-B00B-BB69D64E608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OSHA Webinar #XXXX</a:t>
            </a:r>
          </a:p>
        </p:txBody>
      </p:sp>
      <p:sp>
        <p:nvSpPr>
          <p:cNvPr id="6" name="Header Placeholder 5"/>
          <p:cNvSpPr>
            <a:spLocks noGrp="1"/>
          </p:cNvSpPr>
          <p:nvPr>
            <p:ph type="hd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Webinar Title</a:t>
            </a:r>
          </a:p>
        </p:txBody>
      </p:sp>
    </p:spTree>
    <p:extLst>
      <p:ext uri="{BB962C8B-B14F-4D97-AF65-F5344CB8AC3E}">
        <p14:creationId xmlns:p14="http://schemas.microsoft.com/office/powerpoint/2010/main" val="1725701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2779E-D1FA-B94E-B00B-BB69D64E608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OSHA Webinar #XXXX</a:t>
            </a:r>
          </a:p>
        </p:txBody>
      </p:sp>
      <p:sp>
        <p:nvSpPr>
          <p:cNvPr id="6" name="Header Placeholder 5"/>
          <p:cNvSpPr>
            <a:spLocks noGrp="1"/>
          </p:cNvSpPr>
          <p:nvPr>
            <p:ph type="hd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Webinar Title</a:t>
            </a:r>
          </a:p>
        </p:txBody>
      </p:sp>
    </p:spTree>
    <p:extLst>
      <p:ext uri="{BB962C8B-B14F-4D97-AF65-F5344CB8AC3E}">
        <p14:creationId xmlns:p14="http://schemas.microsoft.com/office/powerpoint/2010/main" val="376924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E2779E-D1FA-B94E-B00B-BB69D64E608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OSHA Webinar #XXXX</a:t>
            </a:r>
          </a:p>
        </p:txBody>
      </p:sp>
      <p:sp>
        <p:nvSpPr>
          <p:cNvPr id="6" name="Header Placeholder 5"/>
          <p:cNvSpPr>
            <a:spLocks noGrp="1"/>
          </p:cNvSpPr>
          <p:nvPr>
            <p:ph type="hd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Webinar Title</a:t>
            </a:r>
          </a:p>
        </p:txBody>
      </p:sp>
    </p:spTree>
    <p:extLst>
      <p:ext uri="{BB962C8B-B14F-4D97-AF65-F5344CB8AC3E}">
        <p14:creationId xmlns:p14="http://schemas.microsoft.com/office/powerpoint/2010/main" val="216055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4600"/>
            <a:ext cx="10363200" cy="1085850"/>
          </a:xfrm>
          <a:prstGeom prst="rect">
            <a:avLst/>
          </a:prstGeom>
        </p:spPr>
        <p:txBody>
          <a:bodyPr anchor="ctr"/>
          <a:lstStyle>
            <a:lvl1pPr>
              <a:defRPr>
                <a:solidFill>
                  <a:srgbClr val="182C83"/>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atin typeface="Calibri" panose="020F0502020204030204" pitchFamily="34" charset="0"/>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cxnSp>
        <p:nvCxnSpPr>
          <p:cNvPr id="5" name="Straight Connector 4"/>
          <p:cNvCxnSpPr/>
          <p:nvPr userDrawn="1"/>
        </p:nvCxnSpPr>
        <p:spPr>
          <a:xfrm>
            <a:off x="2032000" y="3886200"/>
            <a:ext cx="8128000" cy="0"/>
          </a:xfrm>
          <a:prstGeom prst="line">
            <a:avLst/>
          </a:prstGeom>
          <a:ln w="3175" cmpd="sng">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9372600" y="6492875"/>
            <a:ext cx="2743200" cy="365125"/>
          </a:xfrm>
          <a:prstGeom prst="rect">
            <a:avLst/>
          </a:prstGeom>
        </p:spPr>
        <p:txBody>
          <a:bodyPr vert="horz" lIns="91440" tIns="45720" rIns="91440" bIns="45720" rtlCol="0" anchor="ctr"/>
          <a:lstStyle>
            <a:lvl1pPr algn="r">
              <a:defRPr sz="1400" b="1">
                <a:solidFill>
                  <a:schemeClr val="tx1">
                    <a:tint val="75000"/>
                  </a:schemeClr>
                </a:solidFill>
              </a:defRPr>
            </a:lvl1pPr>
          </a:lstStyle>
          <a:p>
            <a:fld id="{8CA0E670-1B37-4F06-9928-7907582DC86D}" type="slidenum">
              <a:rPr lang="en-US" smtClean="0"/>
              <a:pPr/>
              <a:t>‹#›</a:t>
            </a:fld>
            <a:endParaRPr lang="en-US"/>
          </a:p>
        </p:txBody>
      </p:sp>
    </p:spTree>
    <p:extLst>
      <p:ext uri="{BB962C8B-B14F-4D97-AF65-F5344CB8AC3E}">
        <p14:creationId xmlns:p14="http://schemas.microsoft.com/office/powerpoint/2010/main" val="35820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1049000" cy="1143000"/>
          </a:xfrm>
          <a:prstGeom prst="rect">
            <a:avLst/>
          </a:prstGeom>
        </p:spPr>
        <p:txBody>
          <a:bodyPr anchor="ctr"/>
          <a:lstStyle>
            <a:lvl1pPr algn="l">
              <a:lnSpc>
                <a:spcPct val="90000"/>
              </a:lnSpc>
              <a:defRPr>
                <a:solidFill>
                  <a:srgbClr val="FFFFFF"/>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609600" y="2362201"/>
            <a:ext cx="10972800" cy="3763963"/>
          </a:xfrm>
          <a:prstGeom prst="rect">
            <a:avLst/>
          </a:prstGeom>
        </p:spPr>
        <p:txBody>
          <a:bodyPr/>
          <a:lstStyle>
            <a:lvl1pPr marL="342900" indent="-342900">
              <a:buClr>
                <a:srgbClr val="0070C0"/>
              </a:buClr>
              <a:buFont typeface="Wingdings" charset="2"/>
              <a:buChar cha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buClr>
                <a:srgbClr val="0070C0"/>
              </a:buCl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9372600" y="6492875"/>
            <a:ext cx="2743200" cy="365125"/>
          </a:xfrm>
          <a:prstGeom prst="rect">
            <a:avLst/>
          </a:prstGeom>
        </p:spPr>
        <p:txBody>
          <a:bodyPr vert="horz" lIns="91440" tIns="45720" rIns="91440" bIns="45720" rtlCol="0" anchor="ctr"/>
          <a:lstStyle>
            <a:lvl1pPr algn="r">
              <a:defRPr sz="1400" b="1">
                <a:solidFill>
                  <a:schemeClr val="tx1">
                    <a:tint val="75000"/>
                  </a:schemeClr>
                </a:solidFill>
              </a:defRPr>
            </a:lvl1pPr>
          </a:lstStyle>
          <a:p>
            <a:fld id="{8CA0E670-1B37-4F06-9928-7907582DC86D}" type="slidenum">
              <a:rPr lang="en-US" smtClean="0"/>
              <a:pPr/>
              <a:t>‹#›</a:t>
            </a:fld>
            <a:endParaRPr lang="en-US"/>
          </a:p>
        </p:txBody>
      </p:sp>
    </p:spTree>
    <p:extLst>
      <p:ext uri="{BB962C8B-B14F-4D97-AF65-F5344CB8AC3E}">
        <p14:creationId xmlns:p14="http://schemas.microsoft.com/office/powerpoint/2010/main" val="6055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solidFill>
                  <a:srgbClr val="182C83"/>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atin typeface="Calibri" panose="020F0502020204030204" pitchFamily="34" charset="0"/>
                <a:cs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4"/>
          </p:nvPr>
        </p:nvSpPr>
        <p:spPr>
          <a:xfrm>
            <a:off x="9372600" y="6492875"/>
            <a:ext cx="2743200" cy="365125"/>
          </a:xfrm>
          <a:prstGeom prst="rect">
            <a:avLst/>
          </a:prstGeom>
        </p:spPr>
        <p:txBody>
          <a:bodyPr vert="horz" lIns="91440" tIns="45720" rIns="91440" bIns="45720" rtlCol="0" anchor="ctr"/>
          <a:lstStyle>
            <a:lvl1pPr algn="r">
              <a:defRPr sz="1400" b="1">
                <a:solidFill>
                  <a:schemeClr val="tx1">
                    <a:tint val="75000"/>
                  </a:schemeClr>
                </a:solidFill>
              </a:defRPr>
            </a:lvl1pPr>
          </a:lstStyle>
          <a:p>
            <a:fld id="{8CA0E670-1B37-4F06-9928-7907582DC86D}" type="slidenum">
              <a:rPr lang="en-US" smtClean="0"/>
              <a:pPr/>
              <a:t>‹#›</a:t>
            </a:fld>
            <a:endParaRPr lang="en-US"/>
          </a:p>
        </p:txBody>
      </p:sp>
    </p:spTree>
    <p:extLst>
      <p:ext uri="{BB962C8B-B14F-4D97-AF65-F5344CB8AC3E}">
        <p14:creationId xmlns:p14="http://schemas.microsoft.com/office/powerpoint/2010/main" val="3707843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1049000" cy="1143000"/>
          </a:xfrm>
          <a:prstGeom prst="rect">
            <a:avLst/>
          </a:prstGeom>
        </p:spPr>
        <p:txBody>
          <a:bodyPr anchor="ctr"/>
          <a:lstStyle>
            <a:lvl1pPr algn="l">
              <a:lnSpc>
                <a:spcPct val="90000"/>
              </a:lnSpc>
              <a:defRPr>
                <a:solidFill>
                  <a:schemeClr val="bg1"/>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sz="half" idx="1"/>
          </p:nvPr>
        </p:nvSpPr>
        <p:spPr>
          <a:xfrm>
            <a:off x="609600" y="2362201"/>
            <a:ext cx="5384800" cy="3763963"/>
          </a:xfrm>
          <a:prstGeom prst="rect">
            <a:avLst/>
          </a:prstGeom>
        </p:spPr>
        <p:txBody>
          <a:bodyPr/>
          <a:lstStyle>
            <a:lvl1pPr marL="342900" indent="-342900">
              <a:buClr>
                <a:srgbClr val="0070C0"/>
              </a:buClr>
              <a:buFont typeface="Wingdings" charset="2"/>
              <a:buChar cha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buClr>
                <a:srgbClr val="182C83"/>
              </a:buCl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362201"/>
            <a:ext cx="5384800" cy="3763963"/>
          </a:xfrm>
          <a:prstGeom prst="rect">
            <a:avLst/>
          </a:prstGeom>
        </p:spPr>
        <p:txBody>
          <a:bodyPr/>
          <a:lstStyle>
            <a:lvl1pPr marL="342900" indent="-342900">
              <a:buClr>
                <a:srgbClr val="0070C0"/>
              </a:buClr>
              <a:buFont typeface="Wingdings" charset="2"/>
              <a:buChar cha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buClr>
                <a:srgbClr val="182C83"/>
              </a:buCl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9372600" y="6492875"/>
            <a:ext cx="2743200" cy="365125"/>
          </a:xfrm>
          <a:prstGeom prst="rect">
            <a:avLst/>
          </a:prstGeom>
        </p:spPr>
        <p:txBody>
          <a:bodyPr vert="horz" lIns="91440" tIns="45720" rIns="91440" bIns="45720" rtlCol="0" anchor="ctr"/>
          <a:lstStyle>
            <a:lvl1pPr algn="r">
              <a:defRPr sz="1400" b="1">
                <a:solidFill>
                  <a:schemeClr val="tx1">
                    <a:tint val="75000"/>
                  </a:schemeClr>
                </a:solidFill>
              </a:defRPr>
            </a:lvl1pPr>
          </a:lstStyle>
          <a:p>
            <a:fld id="{8CA0E670-1B37-4F06-9928-7907582DC86D}" type="slidenum">
              <a:rPr lang="en-US" smtClean="0"/>
              <a:pPr/>
              <a:t>‹#›</a:t>
            </a:fld>
            <a:endParaRPr lang="en-US"/>
          </a:p>
        </p:txBody>
      </p:sp>
    </p:spTree>
    <p:extLst>
      <p:ext uri="{BB962C8B-B14F-4D97-AF65-F5344CB8AC3E}">
        <p14:creationId xmlns:p14="http://schemas.microsoft.com/office/powerpoint/2010/main" val="3745532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ctr"/>
          <a:lstStyle>
            <a:lvl1pPr algn="l">
              <a:lnSpc>
                <a:spcPct val="90000"/>
              </a:lnSpc>
              <a:defRPr>
                <a:solidFill>
                  <a:srgbClr val="FFFFFF"/>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609600" y="2419350"/>
            <a:ext cx="5386917" cy="639762"/>
          </a:xfrm>
          <a:prstGeom prst="rect">
            <a:avLst/>
          </a:prstGeom>
        </p:spPr>
        <p:txBody>
          <a:bodyPr anchor="b"/>
          <a:lstStyle>
            <a:lvl1pPr marL="0" indent="0">
              <a:buNone/>
              <a:defRPr sz="2400" b="1">
                <a:solidFill>
                  <a:srgbClr val="182C83"/>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3059112"/>
            <a:ext cx="5386917" cy="2960688"/>
          </a:xfrm>
          <a:prstGeom prst="rect">
            <a:avLst/>
          </a:prstGeom>
        </p:spPr>
        <p:txBody>
          <a:bodyPr/>
          <a:lstStyle>
            <a:lvl1pPr marL="342900" indent="-342900">
              <a:buClr>
                <a:srgbClr val="0070C0"/>
              </a:buClr>
              <a:buFont typeface="Wingdings" charset="2"/>
              <a:buChar cha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buClr>
                <a:srgbClr val="182C83"/>
              </a:buCl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2419350"/>
            <a:ext cx="5389033" cy="639762"/>
          </a:xfrm>
          <a:prstGeom prst="rect">
            <a:avLst/>
          </a:prstGeom>
        </p:spPr>
        <p:txBody>
          <a:bodyPr anchor="b"/>
          <a:lstStyle>
            <a:lvl1pPr marL="0" indent="0">
              <a:buNone/>
              <a:defRPr sz="2400" b="1">
                <a:solidFill>
                  <a:srgbClr val="182C83"/>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3059112"/>
            <a:ext cx="5389033" cy="2960688"/>
          </a:xfrm>
          <a:prstGeom prst="rect">
            <a:avLst/>
          </a:prstGeom>
        </p:spPr>
        <p:txBody>
          <a:bodyPr/>
          <a:lstStyle>
            <a:lvl1pPr marL="342900" indent="-342900">
              <a:buClr>
                <a:srgbClr val="0070C0"/>
              </a:buClr>
              <a:buFont typeface="Wingdings" charset="2"/>
              <a:buChar cha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buClr>
                <a:srgbClr val="182C83"/>
              </a:buCl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609600" y="3059112"/>
            <a:ext cx="5386917" cy="0"/>
          </a:xfrm>
          <a:prstGeom prst="line">
            <a:avLst/>
          </a:prstGeom>
          <a:ln>
            <a:solidFill>
              <a:srgbClr val="1F3D7D"/>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195483" y="3048000"/>
            <a:ext cx="5386917" cy="0"/>
          </a:xfrm>
          <a:prstGeom prst="line">
            <a:avLst/>
          </a:prstGeom>
          <a:ln>
            <a:solidFill>
              <a:srgbClr val="1F3D7D"/>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6195483" y="2438400"/>
            <a:ext cx="5386917" cy="0"/>
          </a:xfrm>
          <a:prstGeom prst="line">
            <a:avLst/>
          </a:prstGeom>
          <a:ln>
            <a:solidFill>
              <a:srgbClr val="1F3D7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609600" y="2438400"/>
            <a:ext cx="5386917" cy="0"/>
          </a:xfrm>
          <a:prstGeom prst="line">
            <a:avLst/>
          </a:prstGeom>
          <a:ln>
            <a:solidFill>
              <a:srgbClr val="1F3D7D"/>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0"/>
          </p:nvPr>
        </p:nvSpPr>
        <p:spPr>
          <a:xfrm>
            <a:off x="9372600" y="6492875"/>
            <a:ext cx="2743200" cy="365125"/>
          </a:xfrm>
          <a:prstGeom prst="rect">
            <a:avLst/>
          </a:prstGeom>
        </p:spPr>
        <p:txBody>
          <a:bodyPr vert="horz" lIns="91440" tIns="45720" rIns="91440" bIns="45720" rtlCol="0" anchor="ctr"/>
          <a:lstStyle>
            <a:lvl1pPr algn="r">
              <a:defRPr sz="1400" b="1">
                <a:solidFill>
                  <a:schemeClr val="tx1">
                    <a:tint val="75000"/>
                  </a:schemeClr>
                </a:solidFill>
              </a:defRPr>
            </a:lvl1pPr>
          </a:lstStyle>
          <a:p>
            <a:fld id="{8CA0E670-1B37-4F06-9928-7907582DC86D}" type="slidenum">
              <a:rPr lang="en-US" smtClean="0"/>
              <a:pPr/>
              <a:t>‹#›</a:t>
            </a:fld>
            <a:endParaRPr lang="en-US"/>
          </a:p>
        </p:txBody>
      </p:sp>
    </p:spTree>
    <p:extLst>
      <p:ext uri="{BB962C8B-B14F-4D97-AF65-F5344CB8AC3E}">
        <p14:creationId xmlns:p14="http://schemas.microsoft.com/office/powerpoint/2010/main" val="35244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820400" cy="1143000"/>
          </a:xfrm>
          <a:prstGeom prst="rect">
            <a:avLst/>
          </a:prstGeom>
        </p:spPr>
        <p:txBody>
          <a:bodyPr anchor="ctr"/>
          <a:lstStyle>
            <a:lvl1pPr algn="l">
              <a:lnSpc>
                <a:spcPct val="90000"/>
              </a:lnSpc>
              <a:defRPr>
                <a:solidFill>
                  <a:schemeClr val="bg1"/>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Slide Number Placeholder 5"/>
          <p:cNvSpPr>
            <a:spLocks noGrp="1"/>
          </p:cNvSpPr>
          <p:nvPr>
            <p:ph type="sldNum" sz="quarter" idx="4"/>
          </p:nvPr>
        </p:nvSpPr>
        <p:spPr>
          <a:xfrm>
            <a:off x="9372600" y="6492875"/>
            <a:ext cx="2743200" cy="365125"/>
          </a:xfrm>
          <a:prstGeom prst="rect">
            <a:avLst/>
          </a:prstGeom>
        </p:spPr>
        <p:txBody>
          <a:bodyPr vert="horz" lIns="91440" tIns="45720" rIns="91440" bIns="45720" rtlCol="0" anchor="ctr"/>
          <a:lstStyle>
            <a:lvl1pPr algn="r">
              <a:defRPr sz="1400" b="1">
                <a:solidFill>
                  <a:schemeClr val="tx1">
                    <a:tint val="75000"/>
                  </a:schemeClr>
                </a:solidFill>
              </a:defRPr>
            </a:lvl1pPr>
          </a:lstStyle>
          <a:p>
            <a:fld id="{8CA0E670-1B37-4F06-9928-7907582DC86D}" type="slidenum">
              <a:rPr lang="en-US" smtClean="0"/>
              <a:pPr/>
              <a:t>‹#›</a:t>
            </a:fld>
            <a:endParaRPr lang="en-US"/>
          </a:p>
        </p:txBody>
      </p:sp>
    </p:spTree>
    <p:extLst>
      <p:ext uri="{BB962C8B-B14F-4D97-AF65-F5344CB8AC3E}">
        <p14:creationId xmlns:p14="http://schemas.microsoft.com/office/powerpoint/2010/main" val="3593972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37B6F6-7BD1-8A4C-9236-10E89A1C01D6}"/>
              </a:ext>
            </a:extLst>
          </p:cNvPr>
          <p:cNvSpPr/>
          <p:nvPr userDrawn="1"/>
        </p:nvSpPr>
        <p:spPr>
          <a:xfrm>
            <a:off x="8991600" y="6019800"/>
            <a:ext cx="2895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p:cNvSpPr>
            <a:spLocks noGrp="1"/>
          </p:cNvSpPr>
          <p:nvPr>
            <p:ph type="sldNum" sz="quarter" idx="4"/>
          </p:nvPr>
        </p:nvSpPr>
        <p:spPr>
          <a:xfrm>
            <a:off x="9372600" y="6492875"/>
            <a:ext cx="2743200" cy="365125"/>
          </a:xfrm>
          <a:prstGeom prst="rect">
            <a:avLst/>
          </a:prstGeom>
        </p:spPr>
        <p:txBody>
          <a:bodyPr vert="horz" lIns="91440" tIns="45720" rIns="91440" bIns="45720" rtlCol="0" anchor="ctr"/>
          <a:lstStyle>
            <a:lvl1pPr algn="r">
              <a:defRPr sz="1400" b="1">
                <a:solidFill>
                  <a:schemeClr val="tx1">
                    <a:tint val="75000"/>
                  </a:schemeClr>
                </a:solidFill>
              </a:defRPr>
            </a:lvl1pPr>
          </a:lstStyle>
          <a:p>
            <a:fld id="{8CA0E670-1B37-4F06-9928-7907582DC86D}" type="slidenum">
              <a:rPr lang="en-US" smtClean="0"/>
              <a:pPr/>
              <a:t>‹#›</a:t>
            </a:fld>
            <a:endParaRPr lang="en-US"/>
          </a:p>
        </p:txBody>
      </p:sp>
    </p:spTree>
    <p:extLst>
      <p:ext uri="{BB962C8B-B14F-4D97-AF65-F5344CB8AC3E}">
        <p14:creationId xmlns:p14="http://schemas.microsoft.com/office/powerpoint/2010/main" val="3540452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22"/>
          <p:cNvPicPr>
            <a:picLocks noChangeAspect="1" noChangeArrowheads="1"/>
          </p:cNvPicPr>
          <p:nvPr userDrawn="1"/>
        </p:nvPicPr>
        <p:blipFill>
          <a:blip r:embed="rId9" cstate="email">
            <a:extLst>
              <a:ext uri="{28A0092B-C50C-407E-A947-70E740481C1C}">
                <a14:useLocalDpi xmlns:a14="http://schemas.microsoft.com/office/drawing/2010/main"/>
              </a:ext>
            </a:extLst>
          </a:blip>
          <a:stretch>
            <a:fillRect/>
          </a:stretch>
        </p:blipFill>
        <p:spPr bwMode="auto">
          <a:xfrm>
            <a:off x="9271000" y="6172200"/>
            <a:ext cx="2489200" cy="40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resentation_top.jpg"/>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p:blipFill>
        <p:spPr>
          <a:xfrm>
            <a:off x="0" y="2"/>
            <a:ext cx="12192000" cy="2209800"/>
          </a:xfrm>
          <a:prstGeom prst="rect">
            <a:avLst/>
          </a:prstGeom>
        </p:spPr>
      </p:pic>
      <p:sp>
        <p:nvSpPr>
          <p:cNvPr id="4" name="Slide Number Placeholder 5"/>
          <p:cNvSpPr>
            <a:spLocks noGrp="1"/>
          </p:cNvSpPr>
          <p:nvPr>
            <p:ph type="sldNum" sz="quarter" idx="4"/>
          </p:nvPr>
        </p:nvSpPr>
        <p:spPr>
          <a:xfrm>
            <a:off x="9372600" y="6492875"/>
            <a:ext cx="2743200" cy="365125"/>
          </a:xfrm>
          <a:prstGeom prst="rect">
            <a:avLst/>
          </a:prstGeom>
        </p:spPr>
        <p:txBody>
          <a:bodyPr vert="horz" lIns="91440" tIns="45720" rIns="91440" bIns="45720" rtlCol="0" anchor="ctr"/>
          <a:lstStyle>
            <a:lvl1pPr algn="r">
              <a:defRPr sz="1400" b="1">
                <a:solidFill>
                  <a:schemeClr val="tx1">
                    <a:tint val="75000"/>
                  </a:schemeClr>
                </a:solidFill>
              </a:defRPr>
            </a:lvl1pPr>
          </a:lstStyle>
          <a:p>
            <a:fld id="{8CA0E670-1B37-4F06-9928-7907582DC86D}" type="slidenum">
              <a:rPr lang="en-US" smtClean="0"/>
              <a:pPr/>
              <a:t>‹#›</a:t>
            </a:fld>
            <a:endParaRPr lang="en-US"/>
          </a:p>
        </p:txBody>
      </p:sp>
    </p:spTree>
    <p:extLst>
      <p:ext uri="{BB962C8B-B14F-4D97-AF65-F5344CB8AC3E}">
        <p14:creationId xmlns:p14="http://schemas.microsoft.com/office/powerpoint/2010/main" val="3049394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ctr" rtl="0" eaLnBrk="0" fontAlgn="base" hangingPunct="0">
        <a:spcBef>
          <a:spcPct val="0"/>
        </a:spcBef>
        <a:spcAft>
          <a:spcPct val="0"/>
        </a:spcAft>
        <a:defRPr sz="4000" b="1">
          <a:solidFill>
            <a:schemeClr val="accent2"/>
          </a:solidFill>
          <a:latin typeface="+mj-lt"/>
          <a:ea typeface="ＭＳ Ｐゴシック" charset="0"/>
          <a:cs typeface="+mj-cs"/>
        </a:defRPr>
      </a:lvl1pPr>
      <a:lvl2pPr algn="ctr" rtl="0" eaLnBrk="0" fontAlgn="base" hangingPunct="0">
        <a:spcBef>
          <a:spcPct val="0"/>
        </a:spcBef>
        <a:spcAft>
          <a:spcPct val="0"/>
        </a:spcAft>
        <a:defRPr sz="4000" b="1">
          <a:solidFill>
            <a:schemeClr val="accent2"/>
          </a:solidFill>
          <a:latin typeface="Arial" charset="0"/>
          <a:ea typeface="ＭＳ Ｐゴシック" charset="0"/>
        </a:defRPr>
      </a:lvl2pPr>
      <a:lvl3pPr algn="ctr" rtl="0" eaLnBrk="0" fontAlgn="base" hangingPunct="0">
        <a:spcBef>
          <a:spcPct val="0"/>
        </a:spcBef>
        <a:spcAft>
          <a:spcPct val="0"/>
        </a:spcAft>
        <a:defRPr sz="4000" b="1">
          <a:solidFill>
            <a:schemeClr val="accent2"/>
          </a:solidFill>
          <a:latin typeface="Arial" charset="0"/>
          <a:ea typeface="ＭＳ Ｐゴシック" charset="0"/>
        </a:defRPr>
      </a:lvl3pPr>
      <a:lvl4pPr algn="ctr" rtl="0" eaLnBrk="0" fontAlgn="base" hangingPunct="0">
        <a:spcBef>
          <a:spcPct val="0"/>
        </a:spcBef>
        <a:spcAft>
          <a:spcPct val="0"/>
        </a:spcAft>
        <a:defRPr sz="4000" b="1">
          <a:solidFill>
            <a:schemeClr val="accent2"/>
          </a:solidFill>
          <a:latin typeface="Arial" charset="0"/>
          <a:ea typeface="ＭＳ Ｐゴシック" charset="0"/>
        </a:defRPr>
      </a:lvl4pPr>
      <a:lvl5pPr algn="ctr" rtl="0" eaLnBrk="0" fontAlgn="base" hangingPunct="0">
        <a:spcBef>
          <a:spcPct val="0"/>
        </a:spcBef>
        <a:spcAft>
          <a:spcPct val="0"/>
        </a:spcAft>
        <a:defRPr sz="4000" b="1">
          <a:solidFill>
            <a:schemeClr val="accent2"/>
          </a:solidFill>
          <a:latin typeface="Arial" charset="0"/>
          <a:ea typeface="ＭＳ Ｐゴシック" charset="0"/>
        </a:defRPr>
      </a:lvl5pPr>
      <a:lvl6pPr marL="457200" algn="ctr" rtl="0" fontAlgn="base">
        <a:spcBef>
          <a:spcPct val="0"/>
        </a:spcBef>
        <a:spcAft>
          <a:spcPct val="0"/>
        </a:spcAft>
        <a:defRPr sz="4000" b="1">
          <a:solidFill>
            <a:schemeClr val="accent2"/>
          </a:solidFill>
          <a:latin typeface="Arial" charset="0"/>
        </a:defRPr>
      </a:lvl6pPr>
      <a:lvl7pPr marL="914400" algn="ctr" rtl="0" fontAlgn="base">
        <a:spcBef>
          <a:spcPct val="0"/>
        </a:spcBef>
        <a:spcAft>
          <a:spcPct val="0"/>
        </a:spcAft>
        <a:defRPr sz="4000" b="1">
          <a:solidFill>
            <a:schemeClr val="accent2"/>
          </a:solidFill>
          <a:latin typeface="Arial" charset="0"/>
        </a:defRPr>
      </a:lvl7pPr>
      <a:lvl8pPr marL="1371600" algn="ctr" rtl="0" fontAlgn="base">
        <a:spcBef>
          <a:spcPct val="0"/>
        </a:spcBef>
        <a:spcAft>
          <a:spcPct val="0"/>
        </a:spcAft>
        <a:defRPr sz="4000" b="1">
          <a:solidFill>
            <a:schemeClr val="accent2"/>
          </a:solidFill>
          <a:latin typeface="Arial" charset="0"/>
        </a:defRPr>
      </a:lvl8pPr>
      <a:lvl9pPr marL="1828800" algn="ctr" rtl="0" fontAlgn="base">
        <a:spcBef>
          <a:spcPct val="0"/>
        </a:spcBef>
        <a:spcAft>
          <a:spcPct val="0"/>
        </a:spcAft>
        <a:defRPr sz="40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sha.gov/etools/grocery-warehousing/storage" TargetMode="External"/><Relationship Id="rId2" Type="http://schemas.openxmlformats.org/officeDocument/2006/relationships/hyperlink" Target="https://www.osha.gov/warehousing/"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hyperlink" Target="https://www.osha.gov/warehousing/hazards-solution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osha.gov/warehousing/standards-enforcemen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bwMode="auto">
          <a:xfrm>
            <a:off x="728450" y="3107567"/>
            <a:ext cx="10862540" cy="144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dirty="0">
                <a:solidFill>
                  <a:srgbClr val="0070C0"/>
                </a:solidFill>
                <a:effectLst>
                  <a:outerShdw blurRad="38100" dist="38100" dir="2700000" algn="tl">
                    <a:srgbClr val="000000">
                      <a:alpha val="43137"/>
                    </a:srgbClr>
                  </a:outerShdw>
                </a:effectLst>
                <a:latin typeface="Calibri"/>
                <a:ea typeface="ＭＳ Ｐゴシック"/>
                <a:cs typeface="Calibri"/>
              </a:rPr>
              <a:t>National Emphasis Program:</a:t>
            </a:r>
            <a:br>
              <a:rPr lang="en-US" altLang="en-US" dirty="0">
                <a:effectLst>
                  <a:outerShdw blurRad="38100" dist="38100" dir="2700000" algn="tl">
                    <a:srgbClr val="000000">
                      <a:alpha val="43137"/>
                    </a:srgbClr>
                  </a:outerShdw>
                </a:effectLst>
                <a:latin typeface="Calibri"/>
                <a:ea typeface="ＭＳ Ｐゴシック"/>
                <a:cs typeface="Calibri"/>
              </a:rPr>
            </a:br>
            <a:r>
              <a:rPr lang="en-US" altLang="en-US" dirty="0">
                <a:solidFill>
                  <a:srgbClr val="0070C0"/>
                </a:solidFill>
                <a:effectLst>
                  <a:outerShdw blurRad="38100" dist="38100" dir="2700000" algn="tl">
                    <a:srgbClr val="000000">
                      <a:alpha val="43137"/>
                    </a:srgbClr>
                  </a:outerShdw>
                </a:effectLst>
                <a:latin typeface="Calibri"/>
                <a:ea typeface="ＭＳ Ｐゴシック"/>
                <a:cs typeface="Calibri"/>
              </a:rPr>
              <a:t>Warehousing and Distribution Center Operations</a:t>
            </a:r>
            <a:br>
              <a:rPr lang="en-US" altLang="en-US" sz="4400" dirty="0">
                <a:effectLst>
                  <a:outerShdw blurRad="38100" dist="38100" dir="2700000" algn="tl">
                    <a:srgbClr val="000000">
                      <a:alpha val="43137"/>
                    </a:srgbClr>
                  </a:outerShdw>
                </a:effectLst>
              </a:rPr>
            </a:br>
            <a:br>
              <a:rPr lang="en-US" altLang="en-US" sz="4400" dirty="0">
                <a:effectLst>
                  <a:outerShdw blurRad="38100" dist="38100" dir="2700000" algn="tl">
                    <a:srgbClr val="000000">
                      <a:alpha val="43137"/>
                    </a:srgbClr>
                  </a:outerShdw>
                </a:effectLst>
              </a:rPr>
            </a:br>
            <a:endParaRPr lang="en-US" altLang="en-US" sz="4400" b="0">
              <a:solidFill>
                <a:schemeClr val="tx1"/>
              </a:solidFill>
              <a:effectLst>
                <a:outerShdw blurRad="38100" dist="38100" dir="2700000" algn="tl">
                  <a:srgbClr val="000000">
                    <a:alpha val="43137"/>
                  </a:srgbClr>
                </a:outerShdw>
              </a:effectLst>
              <a:latin typeface="Calibri"/>
              <a:ea typeface="ＭＳ Ｐゴシック"/>
              <a:cs typeface="Calibri"/>
            </a:endParaRPr>
          </a:p>
        </p:txBody>
      </p:sp>
      <p:sp>
        <p:nvSpPr>
          <p:cNvPr id="2" name="TextBox 1">
            <a:extLst>
              <a:ext uri="{FF2B5EF4-FFF2-40B4-BE49-F238E27FC236}">
                <a16:creationId xmlns:a16="http://schemas.microsoft.com/office/drawing/2014/main" id="{B858BD13-B5C7-071E-64C4-310AEE369931}"/>
              </a:ext>
            </a:extLst>
          </p:cNvPr>
          <p:cNvSpPr txBox="1"/>
          <p:nvPr/>
        </p:nvSpPr>
        <p:spPr>
          <a:xfrm>
            <a:off x="1950492" y="4151194"/>
            <a:ext cx="7881582" cy="1708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dirty="0">
                <a:latin typeface="Calibri"/>
                <a:cs typeface="Calibri"/>
              </a:rPr>
              <a:t>Jeffrey Wanko and Prentice Cline</a:t>
            </a:r>
            <a:endParaRPr lang="en-US" dirty="0"/>
          </a:p>
          <a:p>
            <a:pPr algn="ctr"/>
            <a:r>
              <a:rPr lang="en-US" sz="3500" dirty="0">
                <a:latin typeface="Calibri"/>
                <a:cs typeface="Calibri"/>
              </a:rPr>
              <a:t>Directorate of Enforcement Programs</a:t>
            </a:r>
            <a:endParaRPr lang="en-US" dirty="0"/>
          </a:p>
          <a:p>
            <a:pPr algn="ctr"/>
            <a:r>
              <a:rPr lang="en-US" sz="3500" dirty="0">
                <a:latin typeface="Calibri"/>
                <a:cs typeface="Arial"/>
              </a:rPr>
              <a:t>August 10, 2023</a:t>
            </a:r>
          </a:p>
        </p:txBody>
      </p:sp>
    </p:spTree>
    <p:extLst>
      <p:ext uri="{BB962C8B-B14F-4D97-AF65-F5344CB8AC3E}">
        <p14:creationId xmlns:p14="http://schemas.microsoft.com/office/powerpoint/2010/main" val="218862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12D14-19B8-BDB9-CD02-C7DE65730E89}"/>
              </a:ext>
            </a:extLst>
          </p:cNvPr>
          <p:cNvSpPr>
            <a:spLocks noGrp="1"/>
          </p:cNvSpPr>
          <p:nvPr>
            <p:ph type="title"/>
          </p:nvPr>
        </p:nvSpPr>
        <p:spPr/>
        <p:txBody>
          <a:bodyPr/>
          <a:lstStyle/>
          <a:p>
            <a:r>
              <a:rPr lang="en-US"/>
              <a:t>Resources</a:t>
            </a:r>
          </a:p>
        </p:txBody>
      </p:sp>
      <p:sp>
        <p:nvSpPr>
          <p:cNvPr id="3" name="Content Placeholder 2">
            <a:extLst>
              <a:ext uri="{FF2B5EF4-FFF2-40B4-BE49-F238E27FC236}">
                <a16:creationId xmlns:a16="http://schemas.microsoft.com/office/drawing/2014/main" id="{B548240C-2AF6-E8EB-4EB3-2371BD191817}"/>
              </a:ext>
            </a:extLst>
          </p:cNvPr>
          <p:cNvSpPr>
            <a:spLocks noGrp="1"/>
          </p:cNvSpPr>
          <p:nvPr>
            <p:ph idx="1"/>
          </p:nvPr>
        </p:nvSpPr>
        <p:spPr/>
        <p:txBody>
          <a:bodyPr/>
          <a:lstStyle/>
          <a:p>
            <a:r>
              <a:rPr lang="en-US" sz="2800" b="0" i="0">
                <a:solidFill>
                  <a:srgbClr val="000000"/>
                </a:solidFill>
                <a:effectLst/>
                <a:latin typeface="Times New Roman" panose="02020603050405020304" pitchFamily="18" charset="0"/>
              </a:rPr>
              <a:t> </a:t>
            </a:r>
            <a:r>
              <a:rPr lang="en-US" sz="2800" b="0" i="0" u="sng" strike="noStrike">
                <a:solidFill>
                  <a:srgbClr val="0000FF"/>
                </a:solidFill>
                <a:effectLst/>
                <a:latin typeface="Calibri" panose="020F0502020204030204" pitchFamily="34" charset="0"/>
                <a:hlinkClick r:id="rId2"/>
              </a:rPr>
              <a:t>Warehousing - Overview | Occupational Safety and Health Administration (osha.gov)</a:t>
            </a:r>
            <a:r>
              <a:rPr lang="en-US" sz="2800" b="0" i="0">
                <a:solidFill>
                  <a:srgbClr val="000000"/>
                </a:solidFill>
                <a:effectLst/>
                <a:latin typeface="Times New Roman" panose="02020603050405020304" pitchFamily="18" charset="0"/>
              </a:rPr>
              <a:t> </a:t>
            </a:r>
          </a:p>
          <a:p>
            <a:pPr marL="0" indent="0">
              <a:buNone/>
            </a:pPr>
            <a:endParaRPr lang="en-US" sz="2800" b="0" i="0">
              <a:solidFill>
                <a:srgbClr val="000000"/>
              </a:solidFill>
              <a:effectLst/>
              <a:latin typeface="Times New Roman" panose="02020603050405020304" pitchFamily="18" charset="0"/>
            </a:endParaRPr>
          </a:p>
          <a:p>
            <a:r>
              <a:rPr lang="en-US" sz="2800" b="0" i="0" u="sng" strike="noStrike" err="1">
                <a:solidFill>
                  <a:srgbClr val="0000FF"/>
                </a:solidFill>
                <a:effectLst/>
                <a:latin typeface="Calibri" panose="020F0502020204030204" pitchFamily="34" charset="0"/>
                <a:hlinkClick r:id="rId3"/>
              </a:rPr>
              <a:t>eTools</a:t>
            </a:r>
            <a:r>
              <a:rPr lang="en-US" sz="2800" b="0" i="0" u="sng" strike="noStrike">
                <a:solidFill>
                  <a:srgbClr val="0000FF"/>
                </a:solidFill>
                <a:effectLst/>
                <a:latin typeface="Calibri" panose="020F0502020204030204" pitchFamily="34" charset="0"/>
                <a:hlinkClick r:id="rId3"/>
              </a:rPr>
              <a:t> : Grocery Warehousing - Storage | Occupational Safety and Health Administration (osha.gov)</a:t>
            </a:r>
            <a:r>
              <a:rPr lang="en-US" sz="2800" b="0" i="0">
                <a:solidFill>
                  <a:srgbClr val="000000"/>
                </a:solidFill>
                <a:effectLst/>
                <a:latin typeface="Times New Roman" panose="02020603050405020304" pitchFamily="18" charset="0"/>
              </a:rPr>
              <a:t> </a:t>
            </a:r>
          </a:p>
          <a:p>
            <a:pPr marL="0" indent="0">
              <a:buNone/>
            </a:pPr>
            <a:endParaRPr lang="en-US"/>
          </a:p>
        </p:txBody>
      </p:sp>
      <p:sp>
        <p:nvSpPr>
          <p:cNvPr id="4" name="Slide Number Placeholder 3">
            <a:extLst>
              <a:ext uri="{FF2B5EF4-FFF2-40B4-BE49-F238E27FC236}">
                <a16:creationId xmlns:a16="http://schemas.microsoft.com/office/drawing/2014/main" id="{41E2148D-1F5A-A7D3-0E74-44537AB30E48}"/>
              </a:ext>
            </a:extLst>
          </p:cNvPr>
          <p:cNvSpPr>
            <a:spLocks noGrp="1"/>
          </p:cNvSpPr>
          <p:nvPr>
            <p:ph type="sldNum" sz="quarter" idx="4"/>
          </p:nvPr>
        </p:nvSpPr>
        <p:spPr/>
        <p:txBody>
          <a:bodyPr/>
          <a:lstStyle/>
          <a:p>
            <a:fld id="{8CA0E670-1B37-4F06-9928-7907582DC86D}" type="slidenum">
              <a:rPr lang="en-US" smtClean="0"/>
              <a:pPr/>
              <a:t>10</a:t>
            </a:fld>
            <a:endParaRPr lang="en-US"/>
          </a:p>
        </p:txBody>
      </p:sp>
      <p:pic>
        <p:nvPicPr>
          <p:cNvPr id="6" name="Picture 6">
            <a:extLst>
              <a:ext uri="{FF2B5EF4-FFF2-40B4-BE49-F238E27FC236}">
                <a16:creationId xmlns:a16="http://schemas.microsoft.com/office/drawing/2014/main" id="{89DB8D51-832E-1AFB-C482-E33937DB329F}"/>
              </a:ext>
            </a:extLst>
          </p:cNvPr>
          <p:cNvPicPr>
            <a:picLocks noChangeAspect="1"/>
          </p:cNvPicPr>
          <p:nvPr/>
        </p:nvPicPr>
        <p:blipFill>
          <a:blip r:embed="rId4"/>
          <a:stretch>
            <a:fillRect/>
          </a:stretch>
        </p:blipFill>
        <p:spPr>
          <a:xfrm>
            <a:off x="9592954" y="136193"/>
            <a:ext cx="2400300" cy="2400300"/>
          </a:xfrm>
          <a:prstGeom prst="rect">
            <a:avLst/>
          </a:prstGeom>
        </p:spPr>
      </p:pic>
    </p:spTree>
    <p:extLst>
      <p:ext uri="{BB962C8B-B14F-4D97-AF65-F5344CB8AC3E}">
        <p14:creationId xmlns:p14="http://schemas.microsoft.com/office/powerpoint/2010/main" val="2869160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Purpose of this NEP</a:t>
            </a:r>
          </a:p>
        </p:txBody>
      </p:sp>
      <p:sp>
        <p:nvSpPr>
          <p:cNvPr id="3" name="Content Placeholder 2"/>
          <p:cNvSpPr>
            <a:spLocks noGrp="1"/>
          </p:cNvSpPr>
          <p:nvPr>
            <p:ph idx="1"/>
          </p:nvPr>
        </p:nvSpPr>
        <p:spPr>
          <a:xfrm>
            <a:off x="609600" y="2201780"/>
            <a:ext cx="10744200" cy="4114799"/>
          </a:xfrm>
        </p:spPr>
        <p:txBody>
          <a:bodyPr lIns="91440" tIns="45720" rIns="91440" bIns="45720" anchor="t"/>
          <a:lstStyle/>
          <a:p>
            <a:pPr marL="0">
              <a:spcBef>
                <a:spcPts val="0"/>
              </a:spcBef>
              <a:spcAft>
                <a:spcPts val="0"/>
              </a:spcAft>
            </a:pPr>
            <a:r>
              <a:rPr lang="en-US" sz="2400" dirty="0">
                <a:latin typeface="Calibri"/>
                <a:ea typeface="Calibri" panose="020F0502020204030204" pitchFamily="34" charset="0"/>
                <a:cs typeface="Calibri"/>
              </a:rPr>
              <a:t>This NEP </a:t>
            </a:r>
            <a:r>
              <a:rPr lang="en-US" sz="2400" dirty="0">
                <a:effectLst/>
                <a:latin typeface="Calibri"/>
                <a:ea typeface="Calibri" panose="020F0502020204030204" pitchFamily="34" charset="0"/>
                <a:cs typeface="Calibri"/>
              </a:rPr>
              <a:t>is intended to enhance OSHA's enforcement on:</a:t>
            </a:r>
          </a:p>
          <a:p>
            <a:pPr marL="400050" lvl="1">
              <a:spcBef>
                <a:spcPts val="0"/>
              </a:spcBef>
              <a:spcAft>
                <a:spcPts val="0"/>
              </a:spcAft>
            </a:pPr>
            <a:r>
              <a:rPr lang="en-US" sz="2000" dirty="0">
                <a:latin typeface="Calibri"/>
                <a:ea typeface="Calibri" panose="020F0502020204030204" pitchFamily="34" charset="0"/>
                <a:cs typeface="Calibri"/>
              </a:rPr>
              <a:t>W</a:t>
            </a:r>
            <a:r>
              <a:rPr lang="en-US" sz="2000" dirty="0">
                <a:effectLst/>
                <a:latin typeface="Calibri"/>
                <a:ea typeface="Calibri" panose="020F0502020204030204" pitchFamily="34" charset="0"/>
                <a:cs typeface="Calibri"/>
              </a:rPr>
              <a:t>arehousing and distribution centers</a:t>
            </a:r>
          </a:p>
          <a:p>
            <a:pPr marL="400050" lvl="1">
              <a:spcBef>
                <a:spcPts val="0"/>
              </a:spcBef>
              <a:spcAft>
                <a:spcPts val="0"/>
              </a:spcAft>
            </a:pPr>
            <a:r>
              <a:rPr lang="en-US" sz="2000" dirty="0">
                <a:latin typeface="Calibri"/>
                <a:ea typeface="Calibri" panose="020F0502020204030204" pitchFamily="34" charset="0"/>
                <a:cs typeface="Calibri"/>
              </a:rPr>
              <a:t>M</a:t>
            </a:r>
            <a:r>
              <a:rPr lang="en-US" sz="2000" dirty="0">
                <a:effectLst/>
                <a:latin typeface="Calibri"/>
                <a:ea typeface="Calibri" panose="020F0502020204030204" pitchFamily="34" charset="0"/>
                <a:cs typeface="Calibri"/>
              </a:rPr>
              <a:t>ail/postal processing and distribution centers</a:t>
            </a:r>
            <a:r>
              <a:rPr lang="en-US" sz="2000" dirty="0">
                <a:latin typeface="Calibri"/>
                <a:ea typeface="Calibri" panose="020F0502020204030204" pitchFamily="34" charset="0"/>
                <a:cs typeface="Calibri"/>
              </a:rPr>
              <a:t> </a:t>
            </a:r>
          </a:p>
          <a:p>
            <a:pPr marL="400050" lvl="1">
              <a:spcBef>
                <a:spcPts val="0"/>
              </a:spcBef>
              <a:spcAft>
                <a:spcPts val="0"/>
              </a:spcAft>
            </a:pPr>
            <a:r>
              <a:rPr lang="en-US" sz="2000" dirty="0">
                <a:latin typeface="Calibri"/>
                <a:ea typeface="Calibri" panose="020F0502020204030204" pitchFamily="34" charset="0"/>
                <a:cs typeface="Calibri"/>
              </a:rPr>
              <a:t>C</a:t>
            </a:r>
            <a:r>
              <a:rPr lang="en-US" sz="2000" dirty="0">
                <a:effectLst/>
                <a:latin typeface="Calibri"/>
                <a:ea typeface="Calibri" panose="020F0502020204030204" pitchFamily="34" charset="0"/>
                <a:cs typeface="Calibri"/>
              </a:rPr>
              <a:t>ouriers and </a:t>
            </a:r>
            <a:r>
              <a:rPr lang="en-US" sz="2000" dirty="0">
                <a:latin typeface="Calibri"/>
                <a:ea typeface="Calibri" panose="020F0502020204030204" pitchFamily="34" charset="0"/>
                <a:cs typeface="Calibri"/>
              </a:rPr>
              <a:t>express</a:t>
            </a:r>
            <a:r>
              <a:rPr lang="en-US" sz="2000" dirty="0">
                <a:effectLst/>
                <a:latin typeface="Calibri"/>
                <a:ea typeface="Calibri" panose="020F0502020204030204" pitchFamily="34" charset="0"/>
                <a:cs typeface="Calibri"/>
              </a:rPr>
              <a:t> delivery services</a:t>
            </a:r>
          </a:p>
          <a:p>
            <a:pPr marL="400050" lvl="1">
              <a:spcBef>
                <a:spcPts val="0"/>
              </a:spcBef>
              <a:spcAft>
                <a:spcPts val="0"/>
              </a:spcAft>
            </a:pPr>
            <a:r>
              <a:rPr lang="en-US" sz="2000" dirty="0">
                <a:latin typeface="Calibri"/>
                <a:ea typeface="Calibri" panose="020F0502020204030204" pitchFamily="34" charset="0"/>
                <a:cs typeface="Calibri"/>
              </a:rPr>
              <a:t>L</a:t>
            </a:r>
            <a:r>
              <a:rPr lang="en-US" sz="2000" dirty="0">
                <a:effectLst/>
                <a:latin typeface="Calibri"/>
                <a:ea typeface="Calibri" panose="020F0502020204030204" pitchFamily="34" charset="0"/>
                <a:cs typeface="Calibri"/>
              </a:rPr>
              <a:t>ocal messengers and local delivery industries</a:t>
            </a:r>
          </a:p>
          <a:p>
            <a:pPr marL="400050" lvl="1">
              <a:spcBef>
                <a:spcPts val="0"/>
              </a:spcBef>
              <a:spcAft>
                <a:spcPts val="0"/>
              </a:spcAft>
            </a:pPr>
            <a:r>
              <a:rPr lang="en-US" sz="2000" dirty="0">
                <a:latin typeface="Calibri"/>
                <a:ea typeface="Calibri" panose="020F0502020204030204" pitchFamily="34" charset="0"/>
                <a:cs typeface="Calibri"/>
              </a:rPr>
              <a:t>H</a:t>
            </a:r>
            <a:r>
              <a:rPr lang="en-US" sz="2000" dirty="0">
                <a:effectLst/>
                <a:latin typeface="Calibri"/>
                <a:ea typeface="Calibri" panose="020F0502020204030204" pitchFamily="34" charset="0"/>
                <a:cs typeface="Calibri"/>
              </a:rPr>
              <a:t>igh injury rate retail establishments</a:t>
            </a:r>
          </a:p>
          <a:p>
            <a:pPr marL="400050" lvl="1">
              <a:spcBef>
                <a:spcPts val="0"/>
              </a:spcBef>
              <a:spcAft>
                <a:spcPts val="0"/>
              </a:spcAft>
            </a:pPr>
            <a:endParaRPr lang="en-US" sz="2000" dirty="0">
              <a:effectLst/>
              <a:ea typeface="Calibri" panose="020F0502020204030204" pitchFamily="34" charset="0"/>
            </a:endParaRPr>
          </a:p>
          <a:p>
            <a:pPr>
              <a:spcBef>
                <a:spcPts val="0"/>
              </a:spcBef>
              <a:spcAft>
                <a:spcPts val="0"/>
              </a:spcAft>
            </a:pPr>
            <a:r>
              <a:rPr lang="en-US" sz="2400" dirty="0">
                <a:effectLst/>
                <a:latin typeface="Calibri"/>
                <a:ea typeface="Calibri" panose="020F0502020204030204" pitchFamily="34" charset="0"/>
                <a:cs typeface="Calibri"/>
              </a:rPr>
              <a:t>This </a:t>
            </a:r>
            <a:r>
              <a:rPr lang="en-US" sz="2400" dirty="0">
                <a:latin typeface="Calibri"/>
                <a:ea typeface="Calibri" panose="020F0502020204030204" pitchFamily="34" charset="0"/>
                <a:cs typeface="Calibri"/>
              </a:rPr>
              <a:t>instruction provides policies and procedures for </a:t>
            </a:r>
            <a:r>
              <a:rPr lang="en-US" sz="2400" dirty="0">
                <a:effectLst/>
                <a:latin typeface="Calibri"/>
                <a:ea typeface="Calibri" panose="020F0502020204030204" pitchFamily="34" charset="0"/>
                <a:cs typeface="Calibri"/>
              </a:rPr>
              <a:t>OSHA Area </a:t>
            </a:r>
            <a:r>
              <a:rPr lang="en-US" sz="2400" dirty="0">
                <a:latin typeface="Calibri"/>
                <a:ea typeface="Calibri" panose="020F0502020204030204" pitchFamily="34" charset="0"/>
                <a:cs typeface="Calibri"/>
              </a:rPr>
              <a:t>Offices</a:t>
            </a:r>
            <a:r>
              <a:rPr lang="en-US" sz="2400" dirty="0">
                <a:effectLst/>
                <a:latin typeface="Calibri"/>
                <a:ea typeface="Calibri" panose="020F0502020204030204" pitchFamily="34" charset="0"/>
                <a:cs typeface="Calibri"/>
              </a:rPr>
              <a:t> for conducting comprehensive programmed safety inspections of establishments within the designated NAICS listed in this NEP.</a:t>
            </a:r>
          </a:p>
          <a:p>
            <a:pPr marL="0">
              <a:spcBef>
                <a:spcPts val="0"/>
              </a:spcBef>
              <a:spcAft>
                <a:spcPts val="0"/>
              </a:spcAft>
            </a:pPr>
            <a:endParaRPr lang="en-US" sz="2400" dirty="0">
              <a:effectLst/>
              <a:ea typeface="Calibri" panose="020F0502020204030204" pitchFamily="34" charset="0"/>
            </a:endParaRPr>
          </a:p>
          <a:p>
            <a:pPr marL="114300" lvl="1" indent="0">
              <a:spcBef>
                <a:spcPts val="0"/>
              </a:spcBef>
              <a:spcAft>
                <a:spcPts val="0"/>
              </a:spcAft>
              <a:buNone/>
            </a:pPr>
            <a:endParaRPr lang="en-US" sz="2000" dirty="0">
              <a:effectLst/>
              <a:ea typeface="Calibri" panose="020F0502020204030204" pitchFamily="34" charset="0"/>
            </a:endParaRPr>
          </a:p>
          <a:p>
            <a:pPr marL="114300" lvl="1" indent="0">
              <a:spcBef>
                <a:spcPts val="0"/>
              </a:spcBef>
              <a:spcAft>
                <a:spcPts val="0"/>
              </a:spcAft>
              <a:buNone/>
            </a:pPr>
            <a:endParaRPr lang="en-US" sz="2000" dirty="0">
              <a:effectLst/>
              <a:ea typeface="Calibri" panose="020F0502020204030204" pitchFamily="34" charset="0"/>
            </a:endParaRPr>
          </a:p>
          <a:p>
            <a:pPr marL="400050" lvl="1">
              <a:spcBef>
                <a:spcPts val="0"/>
              </a:spcBef>
              <a:spcAft>
                <a:spcPts val="0"/>
              </a:spcAft>
            </a:pPr>
            <a:endParaRPr lang="en-US" sz="2000" dirty="0">
              <a:effectLst/>
              <a:ea typeface="Calibri" panose="020F0502020204030204" pitchFamily="34" charset="0"/>
            </a:endParaRPr>
          </a:p>
          <a:p>
            <a:pPr marL="400050" lvl="1">
              <a:spcBef>
                <a:spcPts val="0"/>
              </a:spcBef>
              <a:spcAft>
                <a:spcPts val="0"/>
              </a:spcAft>
            </a:pPr>
            <a:endParaRPr lang="en-US" sz="2000" dirty="0">
              <a:effectLst/>
              <a:ea typeface="Calibri" panose="020F0502020204030204" pitchFamily="34" charset="0"/>
            </a:endParaRPr>
          </a:p>
          <a:p>
            <a:pPr marL="400050" lvl="1">
              <a:spcBef>
                <a:spcPts val="0"/>
              </a:spcBef>
              <a:spcAft>
                <a:spcPts val="0"/>
              </a:spcAft>
            </a:pPr>
            <a:endParaRPr lang="en-US" sz="2000" dirty="0">
              <a:effectLst/>
              <a:ea typeface="Calibri" panose="020F0502020204030204" pitchFamily="34" charset="0"/>
            </a:endParaRPr>
          </a:p>
          <a:p>
            <a:pPr marL="0" marR="0" indent="0">
              <a:spcBef>
                <a:spcPts val="0"/>
              </a:spcBef>
              <a:spcAft>
                <a:spcPts val="0"/>
              </a:spcAft>
              <a:buNone/>
            </a:pPr>
            <a:endParaRPr lang="en-US" sz="2400" dirty="0">
              <a:effectLst/>
              <a:ea typeface="Calibri" panose="020F0502020204030204" pitchFamily="34" charset="0"/>
            </a:endParaRPr>
          </a:p>
          <a:p>
            <a:pPr marL="571500" lvl="2" indent="0">
              <a:spcBef>
                <a:spcPts val="0"/>
              </a:spcBef>
              <a:spcAft>
                <a:spcPts val="0"/>
              </a:spcAft>
              <a:buNone/>
            </a:pPr>
            <a:endParaRPr lang="en-US" sz="2000" dirty="0">
              <a:effectLst/>
              <a:ea typeface="Calibri" panose="020F0502020204030204" pitchFamily="34" charset="0"/>
            </a:endParaRPr>
          </a:p>
          <a:p>
            <a:pPr marL="571500" lvl="2" indent="0">
              <a:spcBef>
                <a:spcPts val="0"/>
              </a:spcBef>
              <a:spcAft>
                <a:spcPts val="0"/>
              </a:spcAft>
              <a:buNone/>
            </a:pPr>
            <a:endParaRPr lang="en-US" sz="2000" dirty="0">
              <a:effectLst/>
              <a:ea typeface="Calibri" panose="020F0502020204030204" pitchFamily="34" charset="0"/>
            </a:endParaRPr>
          </a:p>
          <a:p>
            <a:pPr marL="571500" lvl="2" indent="0">
              <a:spcBef>
                <a:spcPts val="0"/>
              </a:spcBef>
              <a:spcAft>
                <a:spcPts val="0"/>
              </a:spcAft>
              <a:buNone/>
            </a:pPr>
            <a:endParaRPr lang="en-US" sz="2000" dirty="0">
              <a:effectLst/>
              <a:ea typeface="Calibri" panose="020F0502020204030204" pitchFamily="34" charset="0"/>
            </a:endParaRPr>
          </a:p>
          <a:p>
            <a:pPr marL="571500" lvl="2" indent="0">
              <a:spcBef>
                <a:spcPts val="0"/>
              </a:spcBef>
              <a:spcAft>
                <a:spcPts val="0"/>
              </a:spcAft>
              <a:buNone/>
            </a:pPr>
            <a:endParaRPr lang="en-US" sz="2000" dirty="0">
              <a:effectLst/>
              <a:ea typeface="Calibri" panose="020F0502020204030204" pitchFamily="34" charset="0"/>
            </a:endParaRPr>
          </a:p>
          <a:p>
            <a:pPr marL="457200" lvl="1" indent="0">
              <a:buNone/>
            </a:pPr>
            <a:endParaRPr lang="en-US" dirty="0"/>
          </a:p>
          <a:p>
            <a:pPr marL="457200" lvl="1" indent="0">
              <a:spcBef>
                <a:spcPts val="300"/>
              </a:spcBef>
              <a:buNone/>
            </a:pPr>
            <a:endParaRPr lang="en-US" dirty="0"/>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CA0E670-1B37-4F06-9928-7907582DC86D}" type="slidenum">
              <a:rPr kumimoji="0" lang="en-US" sz="1400" b="1" i="0" u="none" strike="noStrike" kern="1200" cap="none" spc="0" normalizeH="0" baseline="0" noProof="0" smtClean="0">
                <a:ln>
                  <a:noFill/>
                </a:ln>
                <a:solidFill>
                  <a:srgbClr val="000000">
                    <a:tint val="75000"/>
                  </a:srgbClr>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400" b="1" i="0" u="none" strike="noStrike" kern="1200" cap="none" spc="0" normalizeH="0" baseline="0" noProof="0">
              <a:ln>
                <a:noFill/>
              </a:ln>
              <a:solidFill>
                <a:srgbClr val="000000">
                  <a:tint val="75000"/>
                </a:srgbClr>
              </a:solidFill>
              <a:effectLst/>
              <a:uLnTx/>
              <a:uFillTx/>
              <a:latin typeface="Arial" charset="0"/>
              <a:ea typeface="ＭＳ Ｐゴシック" charset="0"/>
              <a:cs typeface="+mn-cs"/>
            </a:endParaRPr>
          </a:p>
        </p:txBody>
      </p:sp>
      <p:pic>
        <p:nvPicPr>
          <p:cNvPr id="5" name="Picture 5">
            <a:extLst>
              <a:ext uri="{FF2B5EF4-FFF2-40B4-BE49-F238E27FC236}">
                <a16:creationId xmlns:a16="http://schemas.microsoft.com/office/drawing/2014/main" id="{6A65593D-E983-496B-8CE6-32063546358F}"/>
              </a:ext>
            </a:extLst>
          </p:cNvPr>
          <p:cNvPicPr>
            <a:picLocks noChangeAspect="1"/>
          </p:cNvPicPr>
          <p:nvPr/>
        </p:nvPicPr>
        <p:blipFill>
          <a:blip r:embed="rId3"/>
          <a:stretch>
            <a:fillRect/>
          </a:stretch>
        </p:blipFill>
        <p:spPr>
          <a:xfrm>
            <a:off x="8341058" y="998984"/>
            <a:ext cx="3709915" cy="3256420"/>
          </a:xfrm>
          <a:prstGeom prst="rect">
            <a:avLst/>
          </a:prstGeom>
        </p:spPr>
      </p:pic>
    </p:spTree>
    <p:extLst>
      <p:ext uri="{BB962C8B-B14F-4D97-AF65-F5344CB8AC3E}">
        <p14:creationId xmlns:p14="http://schemas.microsoft.com/office/powerpoint/2010/main" val="1547490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CA0E670-1B37-4F06-9928-7907582DC86D}" type="slidenum">
              <a:rPr kumimoji="0" lang="en-US" sz="1400" b="1" i="0" u="none" strike="noStrike" kern="1200" cap="none" spc="0" normalizeH="0" baseline="0" noProof="0" smtClean="0">
                <a:ln>
                  <a:noFill/>
                </a:ln>
                <a:solidFill>
                  <a:srgbClr val="000000">
                    <a:tint val="75000"/>
                  </a:srgbClr>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400" b="1" i="0" u="none" strike="noStrike" kern="1200" cap="none" spc="0" normalizeH="0" baseline="0" noProof="0">
              <a:ln>
                <a:noFill/>
              </a:ln>
              <a:solidFill>
                <a:srgbClr val="000000">
                  <a:tint val="75000"/>
                </a:srgbClr>
              </a:solidFill>
              <a:effectLst/>
              <a:uLnTx/>
              <a:uFillTx/>
              <a:latin typeface="Arial" charset="0"/>
              <a:ea typeface="ＭＳ Ｐゴシック" charset="0"/>
              <a:cs typeface="+mn-cs"/>
            </a:endParaRPr>
          </a:p>
        </p:txBody>
      </p:sp>
      <p:sp>
        <p:nvSpPr>
          <p:cNvPr id="2" name="Title 1"/>
          <p:cNvSpPr>
            <a:spLocks noGrp="1"/>
          </p:cNvSpPr>
          <p:nvPr>
            <p:ph type="title"/>
          </p:nvPr>
        </p:nvSpPr>
        <p:spPr/>
        <p:txBody>
          <a:bodyPr/>
          <a:lstStyle/>
          <a:p>
            <a:r>
              <a:rPr lang="en-US" dirty="0"/>
              <a:t>Purpose of this NEP</a:t>
            </a:r>
          </a:p>
        </p:txBody>
      </p:sp>
      <p:sp>
        <p:nvSpPr>
          <p:cNvPr id="3" name="Content Placeholder 2"/>
          <p:cNvSpPr>
            <a:spLocks noGrp="1"/>
          </p:cNvSpPr>
          <p:nvPr>
            <p:ph idx="1"/>
          </p:nvPr>
        </p:nvSpPr>
        <p:spPr>
          <a:xfrm>
            <a:off x="6824" y="2175550"/>
            <a:ext cx="10744200" cy="4196734"/>
          </a:xfrm>
        </p:spPr>
        <p:txBody>
          <a:bodyPr lIns="91440" tIns="45720" rIns="91440" bIns="45720" anchor="t"/>
          <a:lstStyle/>
          <a:p>
            <a:pPr>
              <a:lnSpc>
                <a:spcPct val="107000"/>
              </a:lnSpc>
              <a:spcBef>
                <a:spcPts val="0"/>
              </a:spcBef>
              <a:spcAft>
                <a:spcPts val="800"/>
              </a:spcAft>
            </a:pPr>
            <a:r>
              <a:rPr lang="en-US" sz="2200" dirty="0">
                <a:latin typeface="Calibri"/>
                <a:ea typeface="Calibri" panose="020F0502020204030204" pitchFamily="34" charset="0"/>
                <a:cs typeface="Calibri"/>
              </a:rPr>
              <a:t>Improve worker safety by reducing exposure to common hazards in the targeted industries such as:</a:t>
            </a:r>
            <a:endParaRPr lang="en-US" sz="2200" dirty="0"/>
          </a:p>
          <a:p>
            <a:pPr lvl="1">
              <a:lnSpc>
                <a:spcPct val="107000"/>
              </a:lnSpc>
              <a:spcBef>
                <a:spcPts val="0"/>
              </a:spcBef>
              <a:spcAft>
                <a:spcPts val="800"/>
              </a:spcAft>
            </a:pPr>
            <a:r>
              <a:rPr lang="en-US" sz="2200" dirty="0">
                <a:effectLst/>
                <a:latin typeface="Calibri"/>
                <a:ea typeface="Calibri" panose="020F0502020204030204" pitchFamily="34" charset="0"/>
                <a:cs typeface="Calibri"/>
              </a:rPr>
              <a:t>powered industrial vehicle operations</a:t>
            </a:r>
            <a:endParaRPr lang="en-US" sz="2200" dirty="0">
              <a:effectLst/>
            </a:endParaRPr>
          </a:p>
          <a:p>
            <a:pPr lvl="1">
              <a:lnSpc>
                <a:spcPct val="107000"/>
              </a:lnSpc>
              <a:spcBef>
                <a:spcPts val="0"/>
              </a:spcBef>
              <a:spcAft>
                <a:spcPts val="800"/>
              </a:spcAft>
            </a:pPr>
            <a:r>
              <a:rPr lang="en-US" sz="2200" dirty="0">
                <a:effectLst/>
                <a:latin typeface="Calibri"/>
                <a:ea typeface="Calibri" panose="020F0502020204030204" pitchFamily="34" charset="0"/>
                <a:cs typeface="Calibri"/>
              </a:rPr>
              <a:t>material handling/storage</a:t>
            </a:r>
          </a:p>
          <a:p>
            <a:pPr lvl="1">
              <a:lnSpc>
                <a:spcPct val="107000"/>
              </a:lnSpc>
              <a:spcBef>
                <a:spcPts val="0"/>
              </a:spcBef>
              <a:spcAft>
                <a:spcPts val="800"/>
              </a:spcAft>
            </a:pPr>
            <a:r>
              <a:rPr lang="en-US" sz="2200" dirty="0">
                <a:effectLst/>
                <a:latin typeface="Calibri"/>
                <a:ea typeface="Calibri" panose="020F0502020204030204" pitchFamily="34" charset="0"/>
                <a:cs typeface="Calibri"/>
              </a:rPr>
              <a:t>walking-working surfaces</a:t>
            </a:r>
          </a:p>
          <a:p>
            <a:pPr lvl="1">
              <a:lnSpc>
                <a:spcPct val="107000"/>
              </a:lnSpc>
              <a:spcBef>
                <a:spcPts val="0"/>
              </a:spcBef>
              <a:spcAft>
                <a:spcPts val="800"/>
              </a:spcAft>
            </a:pPr>
            <a:r>
              <a:rPr lang="en-US" sz="2200" dirty="0">
                <a:effectLst/>
                <a:latin typeface="Calibri"/>
                <a:ea typeface="Calibri" panose="020F0502020204030204" pitchFamily="34" charset="0"/>
                <a:cs typeface="Calibri"/>
              </a:rPr>
              <a:t>means of egress</a:t>
            </a:r>
          </a:p>
          <a:p>
            <a:pPr lvl="1">
              <a:lnSpc>
                <a:spcPct val="107000"/>
              </a:lnSpc>
              <a:spcBef>
                <a:spcPts val="0"/>
              </a:spcBef>
              <a:spcAft>
                <a:spcPts val="800"/>
              </a:spcAft>
            </a:pPr>
            <a:r>
              <a:rPr lang="en-US" sz="2200" dirty="0">
                <a:effectLst/>
                <a:latin typeface="Calibri"/>
                <a:ea typeface="Calibri" panose="020F0502020204030204" pitchFamily="34" charset="0"/>
                <a:cs typeface="Calibri"/>
              </a:rPr>
              <a:t>fire protection</a:t>
            </a:r>
          </a:p>
          <a:p>
            <a:pPr>
              <a:lnSpc>
                <a:spcPct val="107000"/>
              </a:lnSpc>
              <a:spcBef>
                <a:spcPts val="0"/>
              </a:spcBef>
              <a:spcAft>
                <a:spcPts val="800"/>
              </a:spcAft>
            </a:pPr>
            <a:r>
              <a:rPr lang="en-US" sz="2200" dirty="0">
                <a:latin typeface="Calibri"/>
                <a:ea typeface="ＭＳ Ｐゴシック"/>
                <a:cs typeface="Calibri"/>
              </a:rPr>
              <a:t>Improve worker health outcomes by reducing exposure to heat and ergonomic hazards.  Both will be considered during all NEP inspections, and addressed when hazards are identified.</a:t>
            </a:r>
            <a:endParaRPr lang="en-US" dirty="0"/>
          </a:p>
          <a:p>
            <a:pPr marL="457200" lvl="1" indent="0">
              <a:buNone/>
            </a:pPr>
            <a:endParaRPr lang="en-US" dirty="0"/>
          </a:p>
          <a:p>
            <a:pPr marL="457200" lvl="1" indent="0">
              <a:spcBef>
                <a:spcPts val="300"/>
              </a:spcBef>
              <a:buNone/>
            </a:pPr>
            <a:endParaRPr lang="en-US" dirty="0"/>
          </a:p>
        </p:txBody>
      </p:sp>
      <p:pic>
        <p:nvPicPr>
          <p:cNvPr id="5" name="Picture 5">
            <a:extLst>
              <a:ext uri="{FF2B5EF4-FFF2-40B4-BE49-F238E27FC236}">
                <a16:creationId xmlns:a16="http://schemas.microsoft.com/office/drawing/2014/main" id="{30B7ACBD-6A1E-8498-3FAD-5F76CCFBF13B}"/>
              </a:ext>
            </a:extLst>
          </p:cNvPr>
          <p:cNvPicPr>
            <a:picLocks noChangeAspect="1"/>
          </p:cNvPicPr>
          <p:nvPr/>
        </p:nvPicPr>
        <p:blipFill>
          <a:blip r:embed="rId3"/>
          <a:stretch>
            <a:fillRect/>
          </a:stretch>
        </p:blipFill>
        <p:spPr>
          <a:xfrm>
            <a:off x="8432041" y="2563736"/>
            <a:ext cx="3562065" cy="2776859"/>
          </a:xfrm>
          <a:prstGeom prst="rect">
            <a:avLst/>
          </a:prstGeom>
        </p:spPr>
      </p:pic>
      <p:sp>
        <p:nvSpPr>
          <p:cNvPr id="6" name="Explosion: 8 Points 5">
            <a:extLst>
              <a:ext uri="{FF2B5EF4-FFF2-40B4-BE49-F238E27FC236}">
                <a16:creationId xmlns:a16="http://schemas.microsoft.com/office/drawing/2014/main" id="{EC36E9B2-578A-8F97-0582-857C0D463E29}"/>
              </a:ext>
              <a:ext uri="{C183D7F6-B498-43B3-948B-1728B52AA6E4}">
                <adec:decorative xmlns:adec="http://schemas.microsoft.com/office/drawing/2017/decorative" val="1"/>
              </a:ext>
            </a:extLst>
          </p:cNvPr>
          <p:cNvSpPr/>
          <p:nvPr/>
        </p:nvSpPr>
        <p:spPr>
          <a:xfrm>
            <a:off x="9759733" y="3207943"/>
            <a:ext cx="771645" cy="819873"/>
          </a:xfrm>
          <a:prstGeom prst="irregularSeal1">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8">
            <a:extLst>
              <a:ext uri="{FF2B5EF4-FFF2-40B4-BE49-F238E27FC236}">
                <a16:creationId xmlns:a16="http://schemas.microsoft.com/office/drawing/2014/main" id="{3CF859E0-A4B9-EA48-35F8-F3CCB9CF1F93}"/>
              </a:ext>
            </a:extLst>
          </p:cNvPr>
          <p:cNvPicPr>
            <a:picLocks noChangeAspect="1"/>
          </p:cNvPicPr>
          <p:nvPr/>
        </p:nvPicPr>
        <p:blipFill>
          <a:blip r:embed="rId4"/>
          <a:stretch>
            <a:fillRect/>
          </a:stretch>
        </p:blipFill>
        <p:spPr>
          <a:xfrm>
            <a:off x="5370963" y="2725003"/>
            <a:ext cx="2723865" cy="2590800"/>
          </a:xfrm>
          <a:prstGeom prst="rect">
            <a:avLst/>
          </a:prstGeom>
        </p:spPr>
      </p:pic>
    </p:spTree>
    <p:extLst>
      <p:ext uri="{BB962C8B-B14F-4D97-AF65-F5344CB8AC3E}">
        <p14:creationId xmlns:p14="http://schemas.microsoft.com/office/powerpoint/2010/main" val="354736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60053-60E8-7141-E2E0-E7D059073927}"/>
              </a:ext>
            </a:extLst>
          </p:cNvPr>
          <p:cNvSpPr>
            <a:spLocks noGrp="1"/>
          </p:cNvSpPr>
          <p:nvPr>
            <p:ph type="title"/>
          </p:nvPr>
        </p:nvSpPr>
        <p:spPr/>
        <p:txBody>
          <a:bodyPr lIns="91440" tIns="45720" rIns="91440" bIns="45720" anchor="ctr"/>
          <a:lstStyle/>
          <a:p>
            <a:r>
              <a:rPr lang="en-US" b="0" dirty="0">
                <a:latin typeface="Calibri"/>
                <a:ea typeface="ＭＳ Ｐゴシック"/>
                <a:cs typeface="Calibri"/>
              </a:rPr>
              <a:t>Hazards and Solutions</a:t>
            </a:r>
            <a:endParaRPr lang="en-US" dirty="0">
              <a:latin typeface="Calibri"/>
              <a:ea typeface="ＭＳ Ｐゴシック"/>
              <a:cs typeface="Calibri"/>
            </a:endParaRPr>
          </a:p>
          <a:p>
            <a:endParaRPr lang="en-US" dirty="0"/>
          </a:p>
        </p:txBody>
      </p:sp>
      <p:sp>
        <p:nvSpPr>
          <p:cNvPr id="3" name="Content Placeholder 2">
            <a:extLst>
              <a:ext uri="{FF2B5EF4-FFF2-40B4-BE49-F238E27FC236}">
                <a16:creationId xmlns:a16="http://schemas.microsoft.com/office/drawing/2014/main" id="{9C6A427C-FCBC-80FA-913D-F55946DA2DE5}"/>
              </a:ext>
            </a:extLst>
          </p:cNvPr>
          <p:cNvSpPr>
            <a:spLocks noGrp="1"/>
          </p:cNvSpPr>
          <p:nvPr>
            <p:ph idx="1"/>
          </p:nvPr>
        </p:nvSpPr>
        <p:spPr/>
        <p:txBody>
          <a:bodyPr lIns="91440" tIns="45720" rIns="91440" bIns="45720" anchor="t"/>
          <a:lstStyle/>
          <a:p>
            <a:r>
              <a:rPr lang="en-US" dirty="0">
                <a:latin typeface="Calibri"/>
                <a:ea typeface="ＭＳ Ｐゴシック"/>
                <a:cs typeface="Calibri"/>
              </a:rPr>
              <a:t>Warehouse workers face many hazards, but proper design, planning and training can keep them safe. </a:t>
            </a:r>
          </a:p>
          <a:p>
            <a:r>
              <a:rPr lang="en-US" dirty="0">
                <a:latin typeface="Calibri"/>
                <a:ea typeface="ＭＳ Ｐゴシック"/>
                <a:cs typeface="Calibri"/>
              </a:rPr>
              <a:t>This site provides information on the various hazards and the solutions to those hazards. (link placed in chat)</a:t>
            </a:r>
            <a:endParaRPr lang="en-US" dirty="0"/>
          </a:p>
          <a:p>
            <a:pPr marL="800100" lvl="2" indent="0">
              <a:buNone/>
            </a:pPr>
            <a:r>
              <a:rPr lang="en-US" dirty="0">
                <a:hlinkClick r:id="rId2"/>
              </a:rPr>
              <a:t>Warehousing - Hazards and Solutions | Occupational Safety and Health Administration (osha.gov)</a:t>
            </a:r>
            <a:endParaRPr lang="en-US" dirty="0"/>
          </a:p>
        </p:txBody>
      </p:sp>
      <p:sp>
        <p:nvSpPr>
          <p:cNvPr id="4" name="Slide Number Placeholder 3">
            <a:extLst>
              <a:ext uri="{FF2B5EF4-FFF2-40B4-BE49-F238E27FC236}">
                <a16:creationId xmlns:a16="http://schemas.microsoft.com/office/drawing/2014/main" id="{FDD53A82-754F-E163-412F-C6C9E5720844}"/>
              </a:ext>
            </a:extLst>
          </p:cNvPr>
          <p:cNvSpPr>
            <a:spLocks noGrp="1"/>
          </p:cNvSpPr>
          <p:nvPr>
            <p:ph type="sldNum" sz="quarter" idx="4"/>
          </p:nvPr>
        </p:nvSpPr>
        <p:spPr/>
        <p:txBody>
          <a:bodyPr/>
          <a:lstStyle/>
          <a:p>
            <a:fld id="{8CA0E670-1B37-4F06-9928-7907582DC86D}" type="slidenum">
              <a:rPr lang="en-US" smtClean="0"/>
              <a:pPr/>
              <a:t>4</a:t>
            </a:fld>
            <a:endParaRPr lang="en-US"/>
          </a:p>
        </p:txBody>
      </p:sp>
    </p:spTree>
    <p:extLst>
      <p:ext uri="{BB962C8B-B14F-4D97-AF65-F5344CB8AC3E}">
        <p14:creationId xmlns:p14="http://schemas.microsoft.com/office/powerpoint/2010/main" val="914778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4E48F-06F8-8545-BA52-32D7F19E0B62}"/>
              </a:ext>
            </a:extLst>
          </p:cNvPr>
          <p:cNvSpPr>
            <a:spLocks noGrp="1"/>
          </p:cNvSpPr>
          <p:nvPr>
            <p:ph type="title"/>
          </p:nvPr>
        </p:nvSpPr>
        <p:spPr/>
        <p:txBody>
          <a:bodyPr lIns="91440" tIns="45720" rIns="91440" bIns="45720" anchor="ctr"/>
          <a:lstStyle/>
          <a:p>
            <a:r>
              <a:rPr lang="en-US" dirty="0">
                <a:solidFill>
                  <a:schemeClr val="bg1"/>
                </a:solidFill>
                <a:latin typeface="Calibri"/>
                <a:ea typeface="ＭＳ Ｐゴシック"/>
                <a:cs typeface="Calibri"/>
                <a:hlinkClick r:id="rId2">
                  <a:extLst>
                    <a:ext uri="{A12FA001-AC4F-418D-AE19-62706E023703}">
                      <ahyp:hlinkClr xmlns:ahyp="http://schemas.microsoft.com/office/drawing/2018/hyperlinkcolor" val="tx"/>
                    </a:ext>
                  </a:extLst>
                </a:hlinkClick>
              </a:rPr>
              <a:t>Commonly cited standards for this industry</a:t>
            </a:r>
            <a:endParaRPr lang="en-US">
              <a:solidFill>
                <a:schemeClr val="bg1"/>
              </a:solidFill>
            </a:endParaRPr>
          </a:p>
        </p:txBody>
      </p:sp>
      <p:sp>
        <p:nvSpPr>
          <p:cNvPr id="4" name="Slide Number Placeholder 3">
            <a:extLst>
              <a:ext uri="{FF2B5EF4-FFF2-40B4-BE49-F238E27FC236}">
                <a16:creationId xmlns:a16="http://schemas.microsoft.com/office/drawing/2014/main" id="{CDE4CC47-0537-93DE-DA1F-E938373BB8AD}"/>
              </a:ext>
            </a:extLst>
          </p:cNvPr>
          <p:cNvSpPr>
            <a:spLocks noGrp="1"/>
          </p:cNvSpPr>
          <p:nvPr>
            <p:ph type="sldNum" sz="quarter" idx="4"/>
          </p:nvPr>
        </p:nvSpPr>
        <p:spPr/>
        <p:txBody>
          <a:bodyPr/>
          <a:lstStyle/>
          <a:p>
            <a:fld id="{8CA0E670-1B37-4F06-9928-7907582DC86D}" type="slidenum">
              <a:rPr lang="en-US" smtClean="0"/>
              <a:pPr/>
              <a:t>5</a:t>
            </a:fld>
            <a:endParaRPr lang="en-US"/>
          </a:p>
        </p:txBody>
      </p:sp>
      <p:graphicFrame>
        <p:nvGraphicFramePr>
          <p:cNvPr id="7" name="Table 7">
            <a:extLst>
              <a:ext uri="{FF2B5EF4-FFF2-40B4-BE49-F238E27FC236}">
                <a16:creationId xmlns:a16="http://schemas.microsoft.com/office/drawing/2014/main" id="{93F7E59E-3154-13A0-B3A3-459B71EC5D5E}"/>
              </a:ext>
            </a:extLst>
          </p:cNvPr>
          <p:cNvGraphicFramePr>
            <a:graphicFrameLocks noGrp="1"/>
          </p:cNvGraphicFramePr>
          <p:nvPr>
            <p:extLst>
              <p:ext uri="{D42A27DB-BD31-4B8C-83A1-F6EECF244321}">
                <p14:modId xmlns:p14="http://schemas.microsoft.com/office/powerpoint/2010/main" val="3132189795"/>
              </p:ext>
            </p:extLst>
          </p:nvPr>
        </p:nvGraphicFramePr>
        <p:xfrm>
          <a:off x="82056" y="1785223"/>
          <a:ext cx="7549143" cy="5035719"/>
        </p:xfrm>
        <a:graphic>
          <a:graphicData uri="http://schemas.openxmlformats.org/drawingml/2006/table">
            <a:tbl>
              <a:tblPr firstRow="1" bandRow="1">
                <a:tableStyleId>{5C22544A-7EE6-4342-B048-85BDC9FD1C3A}</a:tableStyleId>
              </a:tblPr>
              <a:tblGrid>
                <a:gridCol w="2063995">
                  <a:extLst>
                    <a:ext uri="{9D8B030D-6E8A-4147-A177-3AD203B41FA5}">
                      <a16:colId xmlns:a16="http://schemas.microsoft.com/office/drawing/2014/main" val="1312044201"/>
                    </a:ext>
                  </a:extLst>
                </a:gridCol>
                <a:gridCol w="5485148">
                  <a:extLst>
                    <a:ext uri="{9D8B030D-6E8A-4147-A177-3AD203B41FA5}">
                      <a16:colId xmlns:a16="http://schemas.microsoft.com/office/drawing/2014/main" val="1319317546"/>
                    </a:ext>
                  </a:extLst>
                </a:gridCol>
              </a:tblGrid>
              <a:tr h="327659">
                <a:tc>
                  <a:txBody>
                    <a:bodyPr/>
                    <a:lstStyle/>
                    <a:p>
                      <a:pPr algn="l"/>
                      <a:r>
                        <a:rPr lang="en-US" sz="1400" b="0">
                          <a:solidFill>
                            <a:schemeClr val="tx1"/>
                          </a:solidFill>
                        </a:rPr>
                        <a:t>1910 Subpart D </a:t>
                      </a:r>
                    </a:p>
                  </a:txBody>
                  <a:tcPr>
                    <a:solidFill>
                      <a:schemeClr val="accent1">
                        <a:lumMod val="90000"/>
                      </a:schemeClr>
                    </a:solidFill>
                  </a:tcPr>
                </a:tc>
                <a:tc>
                  <a:txBody>
                    <a:bodyPr/>
                    <a:lstStyle/>
                    <a:p>
                      <a:pPr algn="l"/>
                      <a:r>
                        <a:rPr lang="en-US" sz="1400" b="0">
                          <a:solidFill>
                            <a:schemeClr val="tx1"/>
                          </a:solidFill>
                        </a:rPr>
                        <a:t>Walking-working surfaces</a:t>
                      </a:r>
                    </a:p>
                  </a:txBody>
                  <a:tcPr>
                    <a:solidFill>
                      <a:schemeClr val="accent5"/>
                    </a:solidFill>
                  </a:tcPr>
                </a:tc>
                <a:extLst>
                  <a:ext uri="{0D108BD9-81ED-4DB2-BD59-A6C34878D82A}">
                    <a16:rowId xmlns:a16="http://schemas.microsoft.com/office/drawing/2014/main" val="1477796226"/>
                  </a:ext>
                </a:extLst>
              </a:tr>
              <a:tr h="327659">
                <a:tc>
                  <a:txBody>
                    <a:bodyPr/>
                    <a:lstStyle/>
                    <a:p>
                      <a:pPr algn="l"/>
                      <a:r>
                        <a:rPr lang="en-US" sz="1400" dirty="0"/>
                        <a:t>1910 Subpart E </a:t>
                      </a:r>
                    </a:p>
                  </a:txBody>
                  <a:tcPr>
                    <a:solidFill>
                      <a:schemeClr val="accent1">
                        <a:lumMod val="90000"/>
                      </a:schemeClr>
                    </a:solidFill>
                  </a:tcPr>
                </a:tc>
                <a:tc>
                  <a:txBody>
                    <a:bodyPr/>
                    <a:lstStyle/>
                    <a:p>
                      <a:pPr algn="l"/>
                      <a:r>
                        <a:rPr lang="en-US" sz="1400" dirty="0"/>
                        <a:t>Exit routes &amp; Emergency Planning</a:t>
                      </a:r>
                    </a:p>
                  </a:txBody>
                  <a:tcPr>
                    <a:solidFill>
                      <a:schemeClr val="accent5"/>
                    </a:solidFill>
                  </a:tcPr>
                </a:tc>
                <a:extLst>
                  <a:ext uri="{0D108BD9-81ED-4DB2-BD59-A6C34878D82A}">
                    <a16:rowId xmlns:a16="http://schemas.microsoft.com/office/drawing/2014/main" val="61809383"/>
                  </a:ext>
                </a:extLst>
              </a:tr>
              <a:tr h="327659">
                <a:tc>
                  <a:txBody>
                    <a:bodyPr/>
                    <a:lstStyle/>
                    <a:p>
                      <a:pPr algn="l"/>
                      <a:r>
                        <a:rPr lang="en-US" sz="1400" dirty="0"/>
                        <a:t>1910 Subpart F </a:t>
                      </a:r>
                    </a:p>
                  </a:txBody>
                  <a:tcPr>
                    <a:solidFill>
                      <a:schemeClr val="accent1">
                        <a:lumMod val="90000"/>
                      </a:schemeClr>
                    </a:solidFill>
                  </a:tcPr>
                </a:tc>
                <a:tc>
                  <a:txBody>
                    <a:bodyPr/>
                    <a:lstStyle/>
                    <a:p>
                      <a:pPr algn="l"/>
                      <a:r>
                        <a:rPr lang="en-US" sz="1400" dirty="0"/>
                        <a:t>Manlifts</a:t>
                      </a:r>
                    </a:p>
                  </a:txBody>
                  <a:tcPr>
                    <a:solidFill>
                      <a:schemeClr val="accent5"/>
                    </a:solidFill>
                  </a:tcPr>
                </a:tc>
                <a:extLst>
                  <a:ext uri="{0D108BD9-81ED-4DB2-BD59-A6C34878D82A}">
                    <a16:rowId xmlns:a16="http://schemas.microsoft.com/office/drawing/2014/main" val="267994275"/>
                  </a:ext>
                </a:extLst>
              </a:tr>
              <a:tr h="403859">
                <a:tc>
                  <a:txBody>
                    <a:bodyPr/>
                    <a:lstStyle/>
                    <a:p>
                      <a:pPr algn="l"/>
                      <a:r>
                        <a:rPr lang="en-US" sz="1400" dirty="0"/>
                        <a:t>1910 Subpart G </a:t>
                      </a:r>
                    </a:p>
                  </a:txBody>
                  <a:tcPr>
                    <a:solidFill>
                      <a:schemeClr val="accent1">
                        <a:lumMod val="90000"/>
                      </a:schemeClr>
                    </a:solidFill>
                  </a:tcPr>
                </a:tc>
                <a:tc>
                  <a:txBody>
                    <a:bodyPr/>
                    <a:lstStyle/>
                    <a:p>
                      <a:pPr lvl="0" algn="l">
                        <a:buNone/>
                      </a:pPr>
                      <a:r>
                        <a:rPr lang="en-US" sz="1400" b="0" i="0" u="none" strike="noStrike" baseline="0" noProof="0" dirty="0">
                          <a:solidFill>
                            <a:srgbClr val="000000"/>
                          </a:solidFill>
                          <a:latin typeface="Arial"/>
                        </a:rPr>
                        <a:t>Occupational Health and Environmental Control</a:t>
                      </a:r>
                      <a:endParaRPr lang="en-US" sz="1400" dirty="0"/>
                    </a:p>
                  </a:txBody>
                  <a:tcPr>
                    <a:solidFill>
                      <a:schemeClr val="accent5"/>
                    </a:solidFill>
                  </a:tcPr>
                </a:tc>
                <a:extLst>
                  <a:ext uri="{0D108BD9-81ED-4DB2-BD59-A6C34878D82A}">
                    <a16:rowId xmlns:a16="http://schemas.microsoft.com/office/drawing/2014/main" val="1272826706"/>
                  </a:ext>
                </a:extLst>
              </a:tr>
              <a:tr h="327659">
                <a:tc>
                  <a:txBody>
                    <a:bodyPr/>
                    <a:lstStyle/>
                    <a:p>
                      <a:pPr algn="l"/>
                      <a:r>
                        <a:rPr lang="en-US" sz="1400" dirty="0"/>
                        <a:t>1910 Subpart H </a:t>
                      </a:r>
                    </a:p>
                  </a:txBody>
                  <a:tcPr>
                    <a:solidFill>
                      <a:schemeClr val="accent1">
                        <a:lumMod val="90000"/>
                      </a:schemeClr>
                    </a:solidFill>
                  </a:tcPr>
                </a:tc>
                <a:tc>
                  <a:txBody>
                    <a:bodyPr/>
                    <a:lstStyle/>
                    <a:p>
                      <a:pPr algn="l"/>
                      <a:r>
                        <a:rPr lang="en-US" sz="1400" dirty="0"/>
                        <a:t>Hazardous Materials</a:t>
                      </a:r>
                    </a:p>
                  </a:txBody>
                  <a:tcPr>
                    <a:solidFill>
                      <a:schemeClr val="accent5"/>
                    </a:solidFill>
                  </a:tcPr>
                </a:tc>
                <a:extLst>
                  <a:ext uri="{0D108BD9-81ED-4DB2-BD59-A6C34878D82A}">
                    <a16:rowId xmlns:a16="http://schemas.microsoft.com/office/drawing/2014/main" val="2938196963"/>
                  </a:ext>
                </a:extLst>
              </a:tr>
              <a:tr h="327659">
                <a:tc>
                  <a:txBody>
                    <a:bodyPr/>
                    <a:lstStyle/>
                    <a:p>
                      <a:pPr algn="l"/>
                      <a:r>
                        <a:rPr lang="en-US" sz="1400" dirty="0"/>
                        <a:t>1910 Subpart I</a:t>
                      </a:r>
                    </a:p>
                  </a:txBody>
                  <a:tcPr>
                    <a:solidFill>
                      <a:schemeClr val="accent1">
                        <a:lumMod val="90000"/>
                      </a:schemeClr>
                    </a:solidFill>
                  </a:tcPr>
                </a:tc>
                <a:tc>
                  <a:txBody>
                    <a:bodyPr/>
                    <a:lstStyle/>
                    <a:p>
                      <a:pPr algn="l"/>
                      <a:r>
                        <a:rPr lang="en-US" sz="1400" dirty="0"/>
                        <a:t>Personal Protective Equipment</a:t>
                      </a:r>
                    </a:p>
                  </a:txBody>
                  <a:tcPr>
                    <a:solidFill>
                      <a:schemeClr val="accent5"/>
                    </a:solidFill>
                  </a:tcPr>
                </a:tc>
                <a:extLst>
                  <a:ext uri="{0D108BD9-81ED-4DB2-BD59-A6C34878D82A}">
                    <a16:rowId xmlns:a16="http://schemas.microsoft.com/office/drawing/2014/main" val="364017199"/>
                  </a:ext>
                </a:extLst>
              </a:tr>
              <a:tr h="380999">
                <a:tc>
                  <a:txBody>
                    <a:bodyPr/>
                    <a:lstStyle/>
                    <a:p>
                      <a:pPr algn="l"/>
                      <a:r>
                        <a:rPr lang="en-US" sz="1400" dirty="0"/>
                        <a:t>1910 Subpart J</a:t>
                      </a:r>
                    </a:p>
                  </a:txBody>
                  <a:tcPr>
                    <a:solidFill>
                      <a:schemeClr val="accent1">
                        <a:lumMod val="90000"/>
                      </a:schemeClr>
                    </a:solidFill>
                  </a:tcPr>
                </a:tc>
                <a:tc>
                  <a:txBody>
                    <a:bodyPr/>
                    <a:lstStyle/>
                    <a:p>
                      <a:pPr algn="l"/>
                      <a:r>
                        <a:rPr lang="en-US" sz="1400" dirty="0"/>
                        <a:t>General Environmental Controls</a:t>
                      </a:r>
                    </a:p>
                  </a:txBody>
                  <a:tcPr>
                    <a:solidFill>
                      <a:schemeClr val="accent5"/>
                    </a:solidFill>
                  </a:tcPr>
                </a:tc>
                <a:extLst>
                  <a:ext uri="{0D108BD9-81ED-4DB2-BD59-A6C34878D82A}">
                    <a16:rowId xmlns:a16="http://schemas.microsoft.com/office/drawing/2014/main" val="1748271731"/>
                  </a:ext>
                </a:extLst>
              </a:tr>
              <a:tr h="350519">
                <a:tc>
                  <a:txBody>
                    <a:bodyPr/>
                    <a:lstStyle/>
                    <a:p>
                      <a:pPr lvl="0" algn="l">
                        <a:buNone/>
                      </a:pPr>
                      <a:r>
                        <a:rPr lang="en-US" sz="1400" dirty="0"/>
                        <a:t>1910 Subpart K</a:t>
                      </a:r>
                    </a:p>
                  </a:txBody>
                  <a:tcPr>
                    <a:solidFill>
                      <a:schemeClr val="accent1">
                        <a:lumMod val="90000"/>
                      </a:schemeClr>
                    </a:solidFill>
                  </a:tcPr>
                </a:tc>
                <a:tc>
                  <a:txBody>
                    <a:bodyPr/>
                    <a:lstStyle/>
                    <a:p>
                      <a:pPr lvl="0" algn="l">
                        <a:buNone/>
                      </a:pPr>
                      <a:r>
                        <a:rPr lang="en-US" sz="1400" dirty="0"/>
                        <a:t>Medical and First Aid</a:t>
                      </a:r>
                    </a:p>
                  </a:txBody>
                  <a:tcPr>
                    <a:solidFill>
                      <a:schemeClr val="accent5"/>
                    </a:solidFill>
                  </a:tcPr>
                </a:tc>
                <a:extLst>
                  <a:ext uri="{0D108BD9-81ED-4DB2-BD59-A6C34878D82A}">
                    <a16:rowId xmlns:a16="http://schemas.microsoft.com/office/drawing/2014/main" val="3324792210"/>
                  </a:ext>
                </a:extLst>
              </a:tr>
              <a:tr h="419099">
                <a:tc>
                  <a:txBody>
                    <a:bodyPr/>
                    <a:lstStyle/>
                    <a:p>
                      <a:pPr lvl="0" algn="l">
                        <a:buNone/>
                      </a:pPr>
                      <a:r>
                        <a:rPr lang="en-US" sz="1400" dirty="0"/>
                        <a:t>1910 Subpart L</a:t>
                      </a:r>
                    </a:p>
                  </a:txBody>
                  <a:tcPr>
                    <a:solidFill>
                      <a:schemeClr val="accent1">
                        <a:lumMod val="90000"/>
                      </a:schemeClr>
                    </a:solidFill>
                  </a:tcPr>
                </a:tc>
                <a:tc>
                  <a:txBody>
                    <a:bodyPr/>
                    <a:lstStyle/>
                    <a:p>
                      <a:pPr lvl="0" algn="l">
                        <a:buNone/>
                      </a:pPr>
                      <a:r>
                        <a:rPr lang="en-US" sz="1400" dirty="0"/>
                        <a:t>Fire Protection</a:t>
                      </a:r>
                    </a:p>
                  </a:txBody>
                  <a:tcPr>
                    <a:solidFill>
                      <a:schemeClr val="accent5"/>
                    </a:solidFill>
                  </a:tcPr>
                </a:tc>
                <a:extLst>
                  <a:ext uri="{0D108BD9-81ED-4DB2-BD59-A6C34878D82A}">
                    <a16:rowId xmlns:a16="http://schemas.microsoft.com/office/drawing/2014/main" val="1332474626"/>
                  </a:ext>
                </a:extLst>
              </a:tr>
              <a:tr h="365759">
                <a:tc>
                  <a:txBody>
                    <a:bodyPr/>
                    <a:lstStyle/>
                    <a:p>
                      <a:pPr lvl="0" algn="l">
                        <a:buNone/>
                      </a:pPr>
                      <a:r>
                        <a:rPr lang="en-US" sz="1400" dirty="0"/>
                        <a:t>1910 Subpart N</a:t>
                      </a:r>
                    </a:p>
                  </a:txBody>
                  <a:tcPr>
                    <a:solidFill>
                      <a:schemeClr val="accent1">
                        <a:lumMod val="90000"/>
                      </a:schemeClr>
                    </a:solidFill>
                  </a:tcPr>
                </a:tc>
                <a:tc>
                  <a:txBody>
                    <a:bodyPr/>
                    <a:lstStyle/>
                    <a:p>
                      <a:pPr lvl="0" algn="l">
                        <a:buNone/>
                      </a:pPr>
                      <a:r>
                        <a:rPr lang="en-US" sz="1400" dirty="0"/>
                        <a:t>Materials Handling and Storage</a:t>
                      </a:r>
                    </a:p>
                  </a:txBody>
                  <a:tcPr>
                    <a:solidFill>
                      <a:schemeClr val="accent5"/>
                    </a:solidFill>
                  </a:tcPr>
                </a:tc>
                <a:extLst>
                  <a:ext uri="{0D108BD9-81ED-4DB2-BD59-A6C34878D82A}">
                    <a16:rowId xmlns:a16="http://schemas.microsoft.com/office/drawing/2014/main" val="8641142"/>
                  </a:ext>
                </a:extLst>
              </a:tr>
              <a:tr h="365759">
                <a:tc>
                  <a:txBody>
                    <a:bodyPr/>
                    <a:lstStyle/>
                    <a:p>
                      <a:pPr lvl="0" algn="l">
                        <a:buNone/>
                      </a:pPr>
                      <a:r>
                        <a:rPr lang="en-US" sz="1400" dirty="0"/>
                        <a:t>1910 Subpart O</a:t>
                      </a:r>
                    </a:p>
                  </a:txBody>
                  <a:tcPr>
                    <a:solidFill>
                      <a:schemeClr val="accent1">
                        <a:lumMod val="90000"/>
                      </a:schemeClr>
                    </a:solidFill>
                  </a:tcPr>
                </a:tc>
                <a:tc>
                  <a:txBody>
                    <a:bodyPr/>
                    <a:lstStyle/>
                    <a:p>
                      <a:pPr lvl="0" algn="l">
                        <a:buNone/>
                      </a:pPr>
                      <a:r>
                        <a:rPr lang="en-US" sz="1400" dirty="0"/>
                        <a:t>Machinery and Machine Guarding</a:t>
                      </a:r>
                    </a:p>
                  </a:txBody>
                  <a:tcPr>
                    <a:solidFill>
                      <a:schemeClr val="accent5"/>
                    </a:solidFill>
                  </a:tcPr>
                </a:tc>
                <a:extLst>
                  <a:ext uri="{0D108BD9-81ED-4DB2-BD59-A6C34878D82A}">
                    <a16:rowId xmlns:a16="http://schemas.microsoft.com/office/drawing/2014/main" val="1410354788"/>
                  </a:ext>
                </a:extLst>
              </a:tr>
              <a:tr h="326571">
                <a:tc>
                  <a:txBody>
                    <a:bodyPr/>
                    <a:lstStyle/>
                    <a:p>
                      <a:pPr lvl="0" algn="l">
                        <a:buNone/>
                      </a:pPr>
                      <a:r>
                        <a:rPr lang="en-US" sz="1400" dirty="0"/>
                        <a:t>1910 Subpart P</a:t>
                      </a:r>
                    </a:p>
                  </a:txBody>
                  <a:tcPr>
                    <a:solidFill>
                      <a:schemeClr val="accent1">
                        <a:lumMod val="90000"/>
                      </a:schemeClr>
                    </a:solidFill>
                  </a:tcPr>
                </a:tc>
                <a:tc>
                  <a:txBody>
                    <a:bodyPr/>
                    <a:lstStyle/>
                    <a:p>
                      <a:pPr lvl="0" algn="l">
                        <a:buNone/>
                      </a:pPr>
                      <a:r>
                        <a:rPr lang="en-US" sz="1400" dirty="0"/>
                        <a:t>Hand and Portable Powered Tools &amp; other Hand-Held Equipment</a:t>
                      </a:r>
                    </a:p>
                  </a:txBody>
                  <a:tcPr>
                    <a:solidFill>
                      <a:schemeClr val="accent5"/>
                    </a:solidFill>
                  </a:tcPr>
                </a:tc>
                <a:extLst>
                  <a:ext uri="{0D108BD9-81ED-4DB2-BD59-A6C34878D82A}">
                    <a16:rowId xmlns:a16="http://schemas.microsoft.com/office/drawing/2014/main" val="4204893996"/>
                  </a:ext>
                </a:extLst>
              </a:tr>
              <a:tr h="403859">
                <a:tc>
                  <a:txBody>
                    <a:bodyPr/>
                    <a:lstStyle/>
                    <a:p>
                      <a:pPr lvl="0" algn="l">
                        <a:buNone/>
                      </a:pPr>
                      <a:r>
                        <a:rPr lang="en-US" sz="1400" dirty="0"/>
                        <a:t>1910 Subpart S</a:t>
                      </a:r>
                    </a:p>
                  </a:txBody>
                  <a:tcPr>
                    <a:solidFill>
                      <a:schemeClr val="accent1">
                        <a:lumMod val="90000"/>
                      </a:schemeClr>
                    </a:solidFill>
                  </a:tcPr>
                </a:tc>
                <a:tc>
                  <a:txBody>
                    <a:bodyPr/>
                    <a:lstStyle/>
                    <a:p>
                      <a:pPr lvl="0" algn="l">
                        <a:buNone/>
                      </a:pPr>
                      <a:r>
                        <a:rPr lang="en-US" sz="1400" dirty="0"/>
                        <a:t>Electrical</a:t>
                      </a:r>
                    </a:p>
                  </a:txBody>
                  <a:tcPr>
                    <a:solidFill>
                      <a:schemeClr val="accent5"/>
                    </a:solidFill>
                  </a:tcPr>
                </a:tc>
                <a:extLst>
                  <a:ext uri="{0D108BD9-81ED-4DB2-BD59-A6C34878D82A}">
                    <a16:rowId xmlns:a16="http://schemas.microsoft.com/office/drawing/2014/main" val="4086915777"/>
                  </a:ext>
                </a:extLst>
              </a:tr>
              <a:tr h="381000">
                <a:tc>
                  <a:txBody>
                    <a:bodyPr/>
                    <a:lstStyle/>
                    <a:p>
                      <a:pPr lvl="0" algn="l">
                        <a:buNone/>
                      </a:pPr>
                      <a:r>
                        <a:rPr lang="en-US" sz="1400" dirty="0"/>
                        <a:t>1910 Subpart Z</a:t>
                      </a:r>
                    </a:p>
                  </a:txBody>
                  <a:tcPr>
                    <a:solidFill>
                      <a:schemeClr val="accent1">
                        <a:lumMod val="90000"/>
                      </a:schemeClr>
                    </a:solidFill>
                  </a:tcPr>
                </a:tc>
                <a:tc>
                  <a:txBody>
                    <a:bodyPr/>
                    <a:lstStyle/>
                    <a:p>
                      <a:pPr lvl="0" algn="l">
                        <a:buNone/>
                      </a:pPr>
                      <a:r>
                        <a:rPr lang="en-US" sz="1400" dirty="0"/>
                        <a:t>Toxic and Hazardous Substances</a:t>
                      </a:r>
                    </a:p>
                  </a:txBody>
                  <a:tcPr>
                    <a:solidFill>
                      <a:schemeClr val="accent5"/>
                    </a:solidFill>
                  </a:tcPr>
                </a:tc>
                <a:extLst>
                  <a:ext uri="{0D108BD9-81ED-4DB2-BD59-A6C34878D82A}">
                    <a16:rowId xmlns:a16="http://schemas.microsoft.com/office/drawing/2014/main" val="2750801391"/>
                  </a:ext>
                </a:extLst>
              </a:tr>
            </a:tbl>
          </a:graphicData>
        </a:graphic>
      </p:graphicFrame>
      <p:pic>
        <p:nvPicPr>
          <p:cNvPr id="5" name="Picture 5">
            <a:extLst>
              <a:ext uri="{FF2B5EF4-FFF2-40B4-BE49-F238E27FC236}">
                <a16:creationId xmlns:a16="http://schemas.microsoft.com/office/drawing/2014/main" id="{935C6631-B959-5664-5552-DE9942932AFA}"/>
              </a:ext>
              <a:ext uri="{C183D7F6-B498-43B3-948B-1728B52AA6E4}">
                <adec:decorative xmlns:adec="http://schemas.microsoft.com/office/drawing/2017/decorative" val="1"/>
              </a:ext>
            </a:extLst>
          </p:cNvPr>
          <p:cNvPicPr>
            <a:picLocks noChangeAspect="1"/>
          </p:cNvPicPr>
          <p:nvPr/>
        </p:nvPicPr>
        <p:blipFill rotWithShape="1">
          <a:blip r:embed="rId3"/>
          <a:srcRect t="11620" b="-352"/>
          <a:stretch/>
        </p:blipFill>
        <p:spPr>
          <a:xfrm rot="5400000">
            <a:off x="7507147" y="2106593"/>
            <a:ext cx="4014486" cy="3379375"/>
          </a:xfrm>
          <a:prstGeom prst="rect">
            <a:avLst/>
          </a:prstGeom>
        </p:spPr>
      </p:pic>
    </p:spTree>
    <p:extLst>
      <p:ext uri="{BB962C8B-B14F-4D97-AF65-F5344CB8AC3E}">
        <p14:creationId xmlns:p14="http://schemas.microsoft.com/office/powerpoint/2010/main" val="307355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1465D-6E72-7616-D750-E0035AAE96C5}"/>
              </a:ext>
            </a:extLst>
          </p:cNvPr>
          <p:cNvSpPr>
            <a:spLocks noGrp="1"/>
          </p:cNvSpPr>
          <p:nvPr>
            <p:ph type="title"/>
          </p:nvPr>
        </p:nvSpPr>
        <p:spPr/>
        <p:txBody>
          <a:bodyPr lIns="91440" tIns="45720" rIns="91440" bIns="45720" anchor="ctr"/>
          <a:lstStyle/>
          <a:p>
            <a:r>
              <a:rPr lang="en-US" dirty="0"/>
              <a:t>NAICS Codes Targeted by this NEP</a:t>
            </a:r>
          </a:p>
        </p:txBody>
      </p:sp>
      <p:sp>
        <p:nvSpPr>
          <p:cNvPr id="3" name="Content Placeholder 2">
            <a:extLst>
              <a:ext uri="{FF2B5EF4-FFF2-40B4-BE49-F238E27FC236}">
                <a16:creationId xmlns:a16="http://schemas.microsoft.com/office/drawing/2014/main" id="{874A4BA1-BD4C-1699-952B-077325E9DF80}"/>
              </a:ext>
            </a:extLst>
          </p:cNvPr>
          <p:cNvSpPr>
            <a:spLocks noGrp="1"/>
          </p:cNvSpPr>
          <p:nvPr>
            <p:ph idx="1"/>
          </p:nvPr>
        </p:nvSpPr>
        <p:spPr>
          <a:xfrm>
            <a:off x="3634853" y="2089246"/>
            <a:ext cx="7947547" cy="3763963"/>
          </a:xfrm>
        </p:spPr>
        <p:txBody>
          <a:bodyPr lIns="91440" tIns="45720" rIns="91440" bIns="45720" anchor="t"/>
          <a:lstStyle/>
          <a:p>
            <a:r>
              <a:rPr lang="en-US" sz="2400" dirty="0">
                <a:latin typeface="Calibri"/>
                <a:ea typeface="ＭＳ Ｐゴシック"/>
                <a:cs typeface="Calibri"/>
              </a:rPr>
              <a:t>Inspections of warehousing and distribution centers, mail processing and distribution centers, couriers and express delivery services, and local messengers and local delivery industries under this NEP are comprehensive safety inspections. </a:t>
            </a:r>
            <a:br>
              <a:rPr lang="en-US" sz="2400" dirty="0"/>
            </a:br>
            <a:endParaRPr lang="en-US" sz="2400" dirty="0"/>
          </a:p>
          <a:p>
            <a:r>
              <a:rPr lang="en-US" sz="2400" dirty="0">
                <a:latin typeface="Calibri"/>
                <a:ea typeface="ＭＳ Ｐゴシック"/>
                <a:cs typeface="Calibri"/>
              </a:rPr>
              <a:t>Inspections under this NEP of high injury rate retail establishments will be partial inspections concerning the storage and loading areas unless OSHA expands the scope of the inspection when there is evidence that violative conditions may be found in other areas of that establishment.</a:t>
            </a:r>
          </a:p>
          <a:p>
            <a:endParaRPr lang="en-US" dirty="0"/>
          </a:p>
        </p:txBody>
      </p:sp>
      <p:sp>
        <p:nvSpPr>
          <p:cNvPr id="4" name="Slide Number Placeholder 3">
            <a:extLst>
              <a:ext uri="{FF2B5EF4-FFF2-40B4-BE49-F238E27FC236}">
                <a16:creationId xmlns:a16="http://schemas.microsoft.com/office/drawing/2014/main" id="{ACA6B88B-E2D8-CF57-DEEE-4DD03CC9F75A}"/>
              </a:ext>
            </a:extLst>
          </p:cNvPr>
          <p:cNvSpPr>
            <a:spLocks noGrp="1"/>
          </p:cNvSpPr>
          <p:nvPr>
            <p:ph type="sldNum" sz="quarter" idx="4"/>
          </p:nvPr>
        </p:nvSpPr>
        <p:spPr/>
        <p:txBody>
          <a:bodyPr/>
          <a:lstStyle/>
          <a:p>
            <a:fld id="{8CA0E670-1B37-4F06-9928-7907582DC86D}" type="slidenum">
              <a:rPr lang="en-US" smtClean="0"/>
              <a:pPr/>
              <a:t>6</a:t>
            </a:fld>
            <a:endParaRPr lang="en-US"/>
          </a:p>
        </p:txBody>
      </p:sp>
      <p:pic>
        <p:nvPicPr>
          <p:cNvPr id="5" name="Picture 5">
            <a:extLst>
              <a:ext uri="{FF2B5EF4-FFF2-40B4-BE49-F238E27FC236}">
                <a16:creationId xmlns:a16="http://schemas.microsoft.com/office/drawing/2014/main" id="{3AB1C5F3-64B7-0AF9-AE24-AE17EE120874}"/>
              </a:ext>
            </a:extLst>
          </p:cNvPr>
          <p:cNvPicPr>
            <a:picLocks noChangeAspect="1"/>
          </p:cNvPicPr>
          <p:nvPr/>
        </p:nvPicPr>
        <p:blipFill>
          <a:blip r:embed="rId2"/>
          <a:stretch>
            <a:fillRect/>
          </a:stretch>
        </p:blipFill>
        <p:spPr>
          <a:xfrm>
            <a:off x="194196" y="2961351"/>
            <a:ext cx="3273756" cy="3005208"/>
          </a:xfrm>
          <a:prstGeom prst="rect">
            <a:avLst/>
          </a:prstGeom>
        </p:spPr>
      </p:pic>
      <p:pic>
        <p:nvPicPr>
          <p:cNvPr id="6" name="Picture 6">
            <a:extLst>
              <a:ext uri="{FF2B5EF4-FFF2-40B4-BE49-F238E27FC236}">
                <a16:creationId xmlns:a16="http://schemas.microsoft.com/office/drawing/2014/main" id="{04E552A2-0DA9-83BE-3B4C-16C69D2EF70F}"/>
              </a:ext>
            </a:extLst>
          </p:cNvPr>
          <p:cNvPicPr>
            <a:picLocks noChangeAspect="1"/>
          </p:cNvPicPr>
          <p:nvPr/>
        </p:nvPicPr>
        <p:blipFill rotWithShape="1">
          <a:blip r:embed="rId3"/>
          <a:srcRect r="-415" b="39161"/>
          <a:stretch/>
        </p:blipFill>
        <p:spPr>
          <a:xfrm>
            <a:off x="9080310" y="161050"/>
            <a:ext cx="2754584" cy="1983624"/>
          </a:xfrm>
          <a:prstGeom prst="rect">
            <a:avLst/>
          </a:prstGeom>
        </p:spPr>
      </p:pic>
    </p:spTree>
    <p:extLst>
      <p:ext uri="{BB962C8B-B14F-4D97-AF65-F5344CB8AC3E}">
        <p14:creationId xmlns:p14="http://schemas.microsoft.com/office/powerpoint/2010/main" val="47347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NAICS Codes Targeted by this NEP</a:t>
            </a:r>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CA0E670-1B37-4F06-9928-7907582DC86D}" type="slidenum">
              <a:rPr kumimoji="0" lang="en-US" sz="1400" b="1" i="0" u="none" strike="noStrike" kern="1200" cap="none" spc="0" normalizeH="0" baseline="0" noProof="0" smtClean="0">
                <a:ln>
                  <a:noFill/>
                </a:ln>
                <a:solidFill>
                  <a:srgbClr val="000000">
                    <a:tint val="75000"/>
                  </a:srgbClr>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400" b="1" i="0" u="none" strike="noStrike" kern="1200" cap="none" spc="0" normalizeH="0" baseline="0" noProof="0">
              <a:ln>
                <a:noFill/>
              </a:ln>
              <a:solidFill>
                <a:srgbClr val="000000">
                  <a:tint val="75000"/>
                </a:srgbClr>
              </a:solidFill>
              <a:effectLst/>
              <a:uLnTx/>
              <a:uFillTx/>
              <a:latin typeface="Arial" charset="0"/>
              <a:ea typeface="ＭＳ Ｐゴシック" charset="0"/>
              <a:cs typeface="+mn-cs"/>
            </a:endParaRPr>
          </a:p>
        </p:txBody>
      </p:sp>
      <p:graphicFrame>
        <p:nvGraphicFramePr>
          <p:cNvPr id="9" name="Table 9">
            <a:extLst>
              <a:ext uri="{FF2B5EF4-FFF2-40B4-BE49-F238E27FC236}">
                <a16:creationId xmlns:a16="http://schemas.microsoft.com/office/drawing/2014/main" id="{0A89D0E1-A0EC-1C20-418B-D4965B504B3F}"/>
              </a:ext>
            </a:extLst>
          </p:cNvPr>
          <p:cNvGraphicFramePr>
            <a:graphicFrameLocks/>
          </p:cNvGraphicFramePr>
          <p:nvPr>
            <p:extLst>
              <p:ext uri="{D42A27DB-BD31-4B8C-83A1-F6EECF244321}">
                <p14:modId xmlns:p14="http://schemas.microsoft.com/office/powerpoint/2010/main" val="3025427598"/>
              </p:ext>
            </p:extLst>
          </p:nvPr>
        </p:nvGraphicFramePr>
        <p:xfrm>
          <a:off x="303258" y="2575815"/>
          <a:ext cx="5386385" cy="3921756"/>
        </p:xfrm>
        <a:graphic>
          <a:graphicData uri="http://schemas.openxmlformats.org/drawingml/2006/table">
            <a:tbl>
              <a:tblPr firstRow="1" bandRow="1">
                <a:tableStyleId>{5C22544A-7EE6-4342-B048-85BDC9FD1C3A}</a:tableStyleId>
              </a:tblPr>
              <a:tblGrid>
                <a:gridCol w="1859507">
                  <a:extLst>
                    <a:ext uri="{9D8B030D-6E8A-4147-A177-3AD203B41FA5}">
                      <a16:colId xmlns:a16="http://schemas.microsoft.com/office/drawing/2014/main" val="1021175030"/>
                    </a:ext>
                  </a:extLst>
                </a:gridCol>
                <a:gridCol w="3526878">
                  <a:extLst>
                    <a:ext uri="{9D8B030D-6E8A-4147-A177-3AD203B41FA5}">
                      <a16:colId xmlns:a16="http://schemas.microsoft.com/office/drawing/2014/main" val="3505038698"/>
                    </a:ext>
                  </a:extLst>
                </a:gridCol>
              </a:tblGrid>
              <a:tr h="370839">
                <a:tc>
                  <a:txBody>
                    <a:bodyPr/>
                    <a:lstStyle/>
                    <a:p>
                      <a:pPr algn="ctr"/>
                      <a:r>
                        <a:rPr lang="en-US" sz="1600" dirty="0">
                          <a:solidFill>
                            <a:schemeClr val="tx1"/>
                          </a:solidFill>
                          <a:latin typeface="Calibri"/>
                          <a:cs typeface="Calibri"/>
                        </a:rPr>
                        <a:t>NAICS CODES</a:t>
                      </a:r>
                    </a:p>
                  </a:txBody>
                  <a:tcPr/>
                </a:tc>
                <a:tc>
                  <a:txBody>
                    <a:bodyPr/>
                    <a:lstStyle/>
                    <a:p>
                      <a:pPr algn="ctr"/>
                      <a:r>
                        <a:rPr lang="en-US" sz="1600" dirty="0">
                          <a:solidFill>
                            <a:schemeClr val="tx1"/>
                          </a:solidFill>
                          <a:latin typeface="Calibri"/>
                          <a:cs typeface="Calibri"/>
                        </a:rPr>
                        <a:t>ESTABLISHMENTS</a:t>
                      </a:r>
                    </a:p>
                  </a:txBody>
                  <a:tcPr/>
                </a:tc>
                <a:extLst>
                  <a:ext uri="{0D108BD9-81ED-4DB2-BD59-A6C34878D82A}">
                    <a16:rowId xmlns:a16="http://schemas.microsoft.com/office/drawing/2014/main" val="4233397100"/>
                  </a:ext>
                </a:extLst>
              </a:tr>
              <a:tr h="370839">
                <a:tc>
                  <a:txBody>
                    <a:bodyPr/>
                    <a:lstStyle/>
                    <a:p>
                      <a:pPr algn="ctr"/>
                      <a:r>
                        <a:rPr lang="en-US" sz="1700" dirty="0">
                          <a:latin typeface="Calibri"/>
                          <a:cs typeface="Calibri"/>
                        </a:rPr>
                        <a:t>491110</a:t>
                      </a:r>
                    </a:p>
                  </a:txBody>
                  <a:tcPr/>
                </a:tc>
                <a:tc>
                  <a:txBody>
                    <a:bodyPr/>
                    <a:lstStyle/>
                    <a:p>
                      <a:pPr algn="ctr"/>
                      <a:r>
                        <a:rPr lang="en-US" sz="1700" dirty="0">
                          <a:latin typeface="Calibri"/>
                          <a:cs typeface="Calibri"/>
                        </a:rPr>
                        <a:t>Postal Service (Processing and Distribution Centers only)</a:t>
                      </a:r>
                    </a:p>
                  </a:txBody>
                  <a:tcPr/>
                </a:tc>
                <a:extLst>
                  <a:ext uri="{0D108BD9-81ED-4DB2-BD59-A6C34878D82A}">
                    <a16:rowId xmlns:a16="http://schemas.microsoft.com/office/drawing/2014/main" val="1462347604"/>
                  </a:ext>
                </a:extLst>
              </a:tr>
              <a:tr h="370839">
                <a:tc>
                  <a:txBody>
                    <a:bodyPr/>
                    <a:lstStyle/>
                    <a:p>
                      <a:pPr algn="ctr"/>
                      <a:r>
                        <a:rPr lang="en-US" sz="1700" dirty="0">
                          <a:latin typeface="Calibri"/>
                          <a:cs typeface="Calibri"/>
                        </a:rPr>
                        <a:t>492110</a:t>
                      </a:r>
                    </a:p>
                  </a:txBody>
                  <a:tcPr/>
                </a:tc>
                <a:tc>
                  <a:txBody>
                    <a:bodyPr/>
                    <a:lstStyle/>
                    <a:p>
                      <a:pPr algn="ctr"/>
                      <a:r>
                        <a:rPr lang="en-US" sz="1700" kern="1200" dirty="0">
                          <a:solidFill>
                            <a:schemeClr val="dk1"/>
                          </a:solidFill>
                          <a:effectLst/>
                          <a:latin typeface="Calibri"/>
                          <a:ea typeface="+mn-ea"/>
                          <a:cs typeface="Calibri"/>
                        </a:rPr>
                        <a:t>Couriers and Express Delivery Services</a:t>
                      </a:r>
                      <a:endParaRPr lang="en-US" sz="1700" dirty="0">
                        <a:latin typeface="Calibri"/>
                        <a:cs typeface="Calibri"/>
                      </a:endParaRPr>
                    </a:p>
                  </a:txBody>
                  <a:tcPr/>
                </a:tc>
                <a:extLst>
                  <a:ext uri="{0D108BD9-81ED-4DB2-BD59-A6C34878D82A}">
                    <a16:rowId xmlns:a16="http://schemas.microsoft.com/office/drawing/2014/main" val="66085725"/>
                  </a:ext>
                </a:extLst>
              </a:tr>
              <a:tr h="370839">
                <a:tc>
                  <a:txBody>
                    <a:bodyPr/>
                    <a:lstStyle/>
                    <a:p>
                      <a:pPr algn="ctr"/>
                      <a:r>
                        <a:rPr lang="en-US" sz="1700" kern="1200" dirty="0">
                          <a:solidFill>
                            <a:schemeClr val="dk1"/>
                          </a:solidFill>
                          <a:effectLst/>
                          <a:latin typeface="Calibri"/>
                          <a:ea typeface="+mn-ea"/>
                          <a:cs typeface="Calibri"/>
                        </a:rPr>
                        <a:t>492210</a:t>
                      </a:r>
                      <a:endParaRPr lang="en-US" sz="1700" dirty="0">
                        <a:latin typeface="Calibri"/>
                        <a:cs typeface="Calibri"/>
                      </a:endParaRPr>
                    </a:p>
                  </a:txBody>
                  <a:tcPr/>
                </a:tc>
                <a:tc>
                  <a:txBody>
                    <a:bodyPr/>
                    <a:lstStyle/>
                    <a:p>
                      <a:pPr algn="ctr"/>
                      <a:r>
                        <a:rPr lang="en-US" sz="1700" kern="1200" dirty="0">
                          <a:solidFill>
                            <a:schemeClr val="dk1"/>
                          </a:solidFill>
                          <a:effectLst/>
                          <a:latin typeface="Calibri"/>
                          <a:ea typeface="+mn-ea"/>
                          <a:cs typeface="Calibri"/>
                        </a:rPr>
                        <a:t>Local Messengers and Local Delivery</a:t>
                      </a:r>
                      <a:endParaRPr lang="en-US" sz="1700" dirty="0">
                        <a:latin typeface="Calibri"/>
                        <a:cs typeface="Calibri"/>
                      </a:endParaRPr>
                    </a:p>
                  </a:txBody>
                  <a:tcPr/>
                </a:tc>
                <a:extLst>
                  <a:ext uri="{0D108BD9-81ED-4DB2-BD59-A6C34878D82A}">
                    <a16:rowId xmlns:a16="http://schemas.microsoft.com/office/drawing/2014/main" val="1605505307"/>
                  </a:ext>
                </a:extLst>
              </a:tr>
              <a:tr h="370839">
                <a:tc>
                  <a:txBody>
                    <a:bodyPr/>
                    <a:lstStyle/>
                    <a:p>
                      <a:pPr algn="ctr"/>
                      <a:r>
                        <a:rPr lang="en-US" sz="1700" kern="1200" dirty="0">
                          <a:solidFill>
                            <a:schemeClr val="dk1"/>
                          </a:solidFill>
                          <a:effectLst/>
                          <a:latin typeface="Calibri"/>
                          <a:ea typeface="+mn-ea"/>
                          <a:cs typeface="Calibri"/>
                        </a:rPr>
                        <a:t>493110</a:t>
                      </a:r>
                      <a:endParaRPr lang="en-US" sz="1700" dirty="0">
                        <a:latin typeface="Calibri"/>
                        <a:cs typeface="Calibri"/>
                      </a:endParaRPr>
                    </a:p>
                  </a:txBody>
                  <a:tcPr/>
                </a:tc>
                <a:tc>
                  <a:txBody>
                    <a:bodyPr/>
                    <a:lstStyle/>
                    <a:p>
                      <a:pPr algn="ctr"/>
                      <a:r>
                        <a:rPr lang="en-US" sz="1700" kern="1200" dirty="0">
                          <a:solidFill>
                            <a:schemeClr val="dk1"/>
                          </a:solidFill>
                          <a:effectLst/>
                          <a:latin typeface="Calibri"/>
                          <a:ea typeface="+mn-ea"/>
                          <a:cs typeface="Calibri"/>
                        </a:rPr>
                        <a:t>General Warehousing and Storage</a:t>
                      </a:r>
                      <a:endParaRPr lang="en-US" sz="1700" dirty="0">
                        <a:latin typeface="Calibri"/>
                        <a:cs typeface="Calibri"/>
                      </a:endParaRPr>
                    </a:p>
                  </a:txBody>
                  <a:tcPr/>
                </a:tc>
                <a:extLst>
                  <a:ext uri="{0D108BD9-81ED-4DB2-BD59-A6C34878D82A}">
                    <a16:rowId xmlns:a16="http://schemas.microsoft.com/office/drawing/2014/main" val="3421133196"/>
                  </a:ext>
                </a:extLst>
              </a:tr>
              <a:tr h="370839">
                <a:tc>
                  <a:txBody>
                    <a:bodyPr/>
                    <a:lstStyle/>
                    <a:p>
                      <a:pPr algn="ctr"/>
                      <a:r>
                        <a:rPr lang="en-US" sz="1700" kern="1200" dirty="0">
                          <a:solidFill>
                            <a:schemeClr val="dk1"/>
                          </a:solidFill>
                          <a:effectLst/>
                          <a:latin typeface="Calibri"/>
                          <a:ea typeface="+mn-ea"/>
                          <a:cs typeface="Calibri"/>
                        </a:rPr>
                        <a:t>493120</a:t>
                      </a:r>
                      <a:endParaRPr lang="en-US" sz="1700" dirty="0">
                        <a:latin typeface="Calibri"/>
                        <a:cs typeface="Calibri"/>
                      </a:endParaRPr>
                    </a:p>
                  </a:txBody>
                  <a:tcPr/>
                </a:tc>
                <a:tc>
                  <a:txBody>
                    <a:bodyPr/>
                    <a:lstStyle/>
                    <a:p>
                      <a:pPr algn="ctr"/>
                      <a:r>
                        <a:rPr lang="en-US" sz="1700" kern="1200" dirty="0">
                          <a:solidFill>
                            <a:schemeClr val="dk1"/>
                          </a:solidFill>
                          <a:effectLst/>
                          <a:latin typeface="Calibri"/>
                          <a:ea typeface="+mn-ea"/>
                          <a:cs typeface="Calibri"/>
                        </a:rPr>
                        <a:t>Refrigerated Warehousing and Storage</a:t>
                      </a:r>
                      <a:endParaRPr lang="en-US" sz="1700" dirty="0">
                        <a:latin typeface="Calibri"/>
                        <a:cs typeface="Calibri"/>
                      </a:endParaRPr>
                    </a:p>
                  </a:txBody>
                  <a:tcPr/>
                </a:tc>
                <a:extLst>
                  <a:ext uri="{0D108BD9-81ED-4DB2-BD59-A6C34878D82A}">
                    <a16:rowId xmlns:a16="http://schemas.microsoft.com/office/drawing/2014/main" val="846343797"/>
                  </a:ext>
                </a:extLst>
              </a:tr>
              <a:tr h="370839">
                <a:tc>
                  <a:txBody>
                    <a:bodyPr/>
                    <a:lstStyle/>
                    <a:p>
                      <a:pPr algn="ctr"/>
                      <a:r>
                        <a:rPr lang="en-US" sz="1700" kern="1200" dirty="0">
                          <a:solidFill>
                            <a:schemeClr val="dk1"/>
                          </a:solidFill>
                          <a:effectLst/>
                          <a:latin typeface="Calibri"/>
                          <a:ea typeface="+mn-ea"/>
                          <a:cs typeface="Calibri"/>
                        </a:rPr>
                        <a:t>493130</a:t>
                      </a:r>
                      <a:endParaRPr lang="en-US" sz="1700" dirty="0">
                        <a:latin typeface="Calibri"/>
                        <a:cs typeface="Calibri"/>
                      </a:endParaRPr>
                    </a:p>
                  </a:txBody>
                  <a:tcPr/>
                </a:tc>
                <a:tc>
                  <a:txBody>
                    <a:bodyPr/>
                    <a:lstStyle/>
                    <a:p>
                      <a:pPr algn="ctr"/>
                      <a:r>
                        <a:rPr lang="en-US" sz="1700" kern="1200" dirty="0">
                          <a:solidFill>
                            <a:schemeClr val="dk1"/>
                          </a:solidFill>
                          <a:effectLst/>
                          <a:latin typeface="Calibri"/>
                          <a:ea typeface="+mn-ea"/>
                          <a:cs typeface="Calibri"/>
                        </a:rPr>
                        <a:t>Farm Product Warehousing and Storage</a:t>
                      </a:r>
                      <a:endParaRPr lang="en-US" sz="1700" dirty="0">
                        <a:latin typeface="Calibri"/>
                        <a:cs typeface="Calibri"/>
                      </a:endParaRPr>
                    </a:p>
                  </a:txBody>
                  <a:tcPr/>
                </a:tc>
                <a:extLst>
                  <a:ext uri="{0D108BD9-81ED-4DB2-BD59-A6C34878D82A}">
                    <a16:rowId xmlns:a16="http://schemas.microsoft.com/office/drawing/2014/main" val="3432129428"/>
                  </a:ext>
                </a:extLst>
              </a:tr>
              <a:tr h="370839">
                <a:tc>
                  <a:txBody>
                    <a:bodyPr/>
                    <a:lstStyle/>
                    <a:p>
                      <a:pPr algn="ctr"/>
                      <a:r>
                        <a:rPr lang="en-US" sz="1700" kern="1200" dirty="0">
                          <a:solidFill>
                            <a:schemeClr val="dk1"/>
                          </a:solidFill>
                          <a:effectLst/>
                          <a:latin typeface="Calibri"/>
                          <a:ea typeface="+mn-ea"/>
                          <a:cs typeface="Calibri"/>
                        </a:rPr>
                        <a:t>493190</a:t>
                      </a:r>
                      <a:endParaRPr lang="en-US" sz="1700" dirty="0">
                        <a:latin typeface="Calibri"/>
                        <a:cs typeface="Calibri"/>
                      </a:endParaRPr>
                    </a:p>
                  </a:txBody>
                  <a:tcPr/>
                </a:tc>
                <a:tc>
                  <a:txBody>
                    <a:bodyPr/>
                    <a:lstStyle/>
                    <a:p>
                      <a:pPr algn="ctr"/>
                      <a:r>
                        <a:rPr lang="en-US" sz="1700" kern="1200" dirty="0">
                          <a:solidFill>
                            <a:schemeClr val="dk1"/>
                          </a:solidFill>
                          <a:effectLst/>
                          <a:latin typeface="Calibri"/>
                          <a:ea typeface="+mn-ea"/>
                          <a:cs typeface="Calibri"/>
                        </a:rPr>
                        <a:t>Other Warehousing and Storage</a:t>
                      </a:r>
                      <a:endParaRPr lang="en-US" sz="1700" dirty="0">
                        <a:latin typeface="Calibri"/>
                        <a:cs typeface="Calibri"/>
                      </a:endParaRPr>
                    </a:p>
                  </a:txBody>
                  <a:tcPr/>
                </a:tc>
                <a:extLst>
                  <a:ext uri="{0D108BD9-81ED-4DB2-BD59-A6C34878D82A}">
                    <a16:rowId xmlns:a16="http://schemas.microsoft.com/office/drawing/2014/main" val="1835067765"/>
                  </a:ext>
                </a:extLst>
              </a:tr>
            </a:tbl>
          </a:graphicData>
        </a:graphic>
      </p:graphicFrame>
      <p:graphicFrame>
        <p:nvGraphicFramePr>
          <p:cNvPr id="10" name="Table 10">
            <a:extLst>
              <a:ext uri="{FF2B5EF4-FFF2-40B4-BE49-F238E27FC236}">
                <a16:creationId xmlns:a16="http://schemas.microsoft.com/office/drawing/2014/main" id="{2592ED50-DBD9-F282-6C2D-154DAAE097B5}"/>
              </a:ext>
            </a:extLst>
          </p:cNvPr>
          <p:cNvGraphicFramePr>
            <a:graphicFrameLocks/>
          </p:cNvGraphicFramePr>
          <p:nvPr>
            <p:extLst>
              <p:ext uri="{D42A27DB-BD31-4B8C-83A1-F6EECF244321}">
                <p14:modId xmlns:p14="http://schemas.microsoft.com/office/powerpoint/2010/main" val="1245447212"/>
              </p:ext>
            </p:extLst>
          </p:nvPr>
        </p:nvGraphicFramePr>
        <p:xfrm>
          <a:off x="6099981" y="2620050"/>
          <a:ext cx="5628391" cy="2389678"/>
        </p:xfrm>
        <a:graphic>
          <a:graphicData uri="http://schemas.openxmlformats.org/drawingml/2006/table">
            <a:tbl>
              <a:tblPr firstRow="1" bandRow="1">
                <a:tableStyleId>{5C22544A-7EE6-4342-B048-85BDC9FD1C3A}</a:tableStyleId>
              </a:tblPr>
              <a:tblGrid>
                <a:gridCol w="1501253">
                  <a:extLst>
                    <a:ext uri="{9D8B030D-6E8A-4147-A177-3AD203B41FA5}">
                      <a16:colId xmlns:a16="http://schemas.microsoft.com/office/drawing/2014/main" val="810798136"/>
                    </a:ext>
                  </a:extLst>
                </a:gridCol>
                <a:gridCol w="4127138">
                  <a:extLst>
                    <a:ext uri="{9D8B030D-6E8A-4147-A177-3AD203B41FA5}">
                      <a16:colId xmlns:a16="http://schemas.microsoft.com/office/drawing/2014/main" val="3890898255"/>
                    </a:ext>
                  </a:extLst>
                </a:gridCol>
              </a:tblGrid>
              <a:tr h="404407">
                <a:tc>
                  <a:txBody>
                    <a:bodyPr/>
                    <a:lstStyle/>
                    <a:p>
                      <a:pPr algn="ctr"/>
                      <a:r>
                        <a:rPr lang="en-US" sz="1700" b="1" dirty="0">
                          <a:solidFill>
                            <a:schemeClr val="tx1"/>
                          </a:solidFill>
                          <a:latin typeface="Calibri"/>
                          <a:cs typeface="Calibri"/>
                        </a:rPr>
                        <a:t>NAICS CODES</a:t>
                      </a:r>
                    </a:p>
                  </a:txBody>
                  <a:tcPr/>
                </a:tc>
                <a:tc>
                  <a:txBody>
                    <a:bodyPr/>
                    <a:lstStyle/>
                    <a:p>
                      <a:pPr algn="ctr"/>
                      <a:r>
                        <a:rPr lang="en-US" sz="1700" b="1" kern="1200" dirty="0">
                          <a:solidFill>
                            <a:schemeClr val="tx1"/>
                          </a:solidFill>
                          <a:effectLst/>
                          <a:latin typeface="Calibri"/>
                          <a:ea typeface="+mn-ea"/>
                          <a:cs typeface="Calibri"/>
                        </a:rPr>
                        <a:t>HIGH INJURY RATE RETAIL ESTABLISHMENTS</a:t>
                      </a:r>
                      <a:endParaRPr lang="en-US" sz="1700" b="1" dirty="0">
                        <a:solidFill>
                          <a:schemeClr val="tx1"/>
                        </a:solidFill>
                        <a:latin typeface="Calibri"/>
                        <a:cs typeface="Calibri"/>
                      </a:endParaRPr>
                    </a:p>
                  </a:txBody>
                  <a:tcPr/>
                </a:tc>
                <a:extLst>
                  <a:ext uri="{0D108BD9-81ED-4DB2-BD59-A6C34878D82A}">
                    <a16:rowId xmlns:a16="http://schemas.microsoft.com/office/drawing/2014/main" val="3040262185"/>
                  </a:ext>
                </a:extLst>
              </a:tr>
              <a:tr h="404407">
                <a:tc>
                  <a:txBody>
                    <a:bodyPr/>
                    <a:lstStyle/>
                    <a:p>
                      <a:pPr algn="ctr"/>
                      <a:r>
                        <a:rPr lang="en-US" sz="1700" kern="1200" dirty="0">
                          <a:solidFill>
                            <a:schemeClr val="dk1"/>
                          </a:solidFill>
                          <a:effectLst/>
                          <a:latin typeface="Calibri"/>
                          <a:ea typeface="+mn-ea"/>
                          <a:cs typeface="Calibri"/>
                        </a:rPr>
                        <a:t>444110</a:t>
                      </a:r>
                      <a:endParaRPr lang="en-US" sz="1700">
                        <a:latin typeface="Calibri"/>
                        <a:cs typeface="Calibri"/>
                      </a:endParaRPr>
                    </a:p>
                  </a:txBody>
                  <a:tcPr/>
                </a:tc>
                <a:tc>
                  <a:txBody>
                    <a:bodyPr/>
                    <a:lstStyle/>
                    <a:p>
                      <a:pPr algn="ctr"/>
                      <a:r>
                        <a:rPr lang="en-US" sz="1700" kern="1200" dirty="0">
                          <a:solidFill>
                            <a:schemeClr val="dk1"/>
                          </a:solidFill>
                          <a:effectLst/>
                          <a:latin typeface="Calibri"/>
                          <a:ea typeface="+mn-ea"/>
                          <a:cs typeface="Calibri"/>
                        </a:rPr>
                        <a:t>Home Centers</a:t>
                      </a:r>
                      <a:endParaRPr lang="en-US" sz="1700">
                        <a:latin typeface="Calibri"/>
                        <a:cs typeface="Calibri"/>
                      </a:endParaRPr>
                    </a:p>
                  </a:txBody>
                  <a:tcPr/>
                </a:tc>
                <a:extLst>
                  <a:ext uri="{0D108BD9-81ED-4DB2-BD59-A6C34878D82A}">
                    <a16:rowId xmlns:a16="http://schemas.microsoft.com/office/drawing/2014/main" val="3776909201"/>
                  </a:ext>
                </a:extLst>
              </a:tr>
              <a:tr h="404407">
                <a:tc>
                  <a:txBody>
                    <a:bodyPr/>
                    <a:lstStyle/>
                    <a:p>
                      <a:pPr algn="ctr"/>
                      <a:r>
                        <a:rPr lang="en-US" sz="1700" kern="1200" dirty="0">
                          <a:solidFill>
                            <a:schemeClr val="dk1"/>
                          </a:solidFill>
                          <a:effectLst/>
                          <a:latin typeface="Calibri"/>
                          <a:ea typeface="+mn-ea"/>
                          <a:cs typeface="Calibri"/>
                        </a:rPr>
                        <a:t>444130</a:t>
                      </a:r>
                      <a:endParaRPr lang="en-US" sz="1700">
                        <a:latin typeface="Calibri"/>
                        <a:cs typeface="Calibri"/>
                      </a:endParaRPr>
                    </a:p>
                  </a:txBody>
                  <a:tcPr/>
                </a:tc>
                <a:tc>
                  <a:txBody>
                    <a:bodyPr/>
                    <a:lstStyle/>
                    <a:p>
                      <a:pPr algn="ctr"/>
                      <a:r>
                        <a:rPr lang="en-US" sz="1700" kern="1200" dirty="0">
                          <a:solidFill>
                            <a:schemeClr val="dk1"/>
                          </a:solidFill>
                          <a:effectLst/>
                          <a:latin typeface="Calibri"/>
                          <a:ea typeface="+mn-ea"/>
                          <a:cs typeface="Calibri"/>
                        </a:rPr>
                        <a:t>Hardware Stores</a:t>
                      </a:r>
                      <a:endParaRPr lang="en-US" sz="1700">
                        <a:latin typeface="Calibri"/>
                        <a:cs typeface="Calibri"/>
                      </a:endParaRPr>
                    </a:p>
                  </a:txBody>
                  <a:tcPr/>
                </a:tc>
                <a:extLst>
                  <a:ext uri="{0D108BD9-81ED-4DB2-BD59-A6C34878D82A}">
                    <a16:rowId xmlns:a16="http://schemas.microsoft.com/office/drawing/2014/main" val="2730139450"/>
                  </a:ext>
                </a:extLst>
              </a:tr>
              <a:tr h="404407">
                <a:tc>
                  <a:txBody>
                    <a:bodyPr/>
                    <a:lstStyle/>
                    <a:p>
                      <a:pPr algn="ctr"/>
                      <a:r>
                        <a:rPr lang="en-US" sz="1700" kern="1200" dirty="0">
                          <a:solidFill>
                            <a:schemeClr val="dk1"/>
                          </a:solidFill>
                          <a:effectLst/>
                          <a:latin typeface="Calibri"/>
                          <a:ea typeface="+mn-ea"/>
                          <a:cs typeface="Calibri"/>
                        </a:rPr>
                        <a:t>444190</a:t>
                      </a:r>
                      <a:endParaRPr lang="en-US" sz="1700">
                        <a:latin typeface="Calibri"/>
                        <a:cs typeface="Calibri"/>
                      </a:endParaRPr>
                    </a:p>
                  </a:txBody>
                  <a:tcPr/>
                </a:tc>
                <a:tc>
                  <a:txBody>
                    <a:bodyPr/>
                    <a:lstStyle/>
                    <a:p>
                      <a:pPr algn="ctr"/>
                      <a:r>
                        <a:rPr lang="en-US" sz="1700" kern="1200" dirty="0">
                          <a:solidFill>
                            <a:schemeClr val="dk1"/>
                          </a:solidFill>
                          <a:effectLst/>
                          <a:latin typeface="Calibri"/>
                          <a:ea typeface="+mn-ea"/>
                          <a:cs typeface="Calibri"/>
                        </a:rPr>
                        <a:t>Other Building Material Dealers</a:t>
                      </a:r>
                      <a:endParaRPr lang="en-US" sz="1700">
                        <a:latin typeface="Calibri"/>
                        <a:cs typeface="Calibri"/>
                      </a:endParaRPr>
                    </a:p>
                  </a:txBody>
                  <a:tcPr/>
                </a:tc>
                <a:extLst>
                  <a:ext uri="{0D108BD9-81ED-4DB2-BD59-A6C34878D82A}">
                    <a16:rowId xmlns:a16="http://schemas.microsoft.com/office/drawing/2014/main" val="2912043911"/>
                  </a:ext>
                </a:extLst>
              </a:tr>
              <a:tr h="367643">
                <a:tc>
                  <a:txBody>
                    <a:bodyPr/>
                    <a:lstStyle/>
                    <a:p>
                      <a:pPr algn="ctr"/>
                      <a:r>
                        <a:rPr lang="en-US" sz="1700" kern="1200" dirty="0">
                          <a:solidFill>
                            <a:schemeClr val="dk1"/>
                          </a:solidFill>
                          <a:effectLst/>
                          <a:latin typeface="Calibri"/>
                          <a:ea typeface="+mn-ea"/>
                          <a:cs typeface="Calibri"/>
                        </a:rPr>
                        <a:t>445110</a:t>
                      </a:r>
                      <a:endParaRPr lang="en-US" sz="1700">
                        <a:latin typeface="Calibri"/>
                        <a:cs typeface="Calibri"/>
                      </a:endParaRPr>
                    </a:p>
                  </a:txBody>
                  <a:tcPr/>
                </a:tc>
                <a:tc>
                  <a:txBody>
                    <a:bodyPr/>
                    <a:lstStyle/>
                    <a:p>
                      <a:pPr algn="ctr"/>
                      <a:r>
                        <a:rPr lang="en-US" sz="1700" kern="1200" dirty="0">
                          <a:solidFill>
                            <a:schemeClr val="dk1"/>
                          </a:solidFill>
                          <a:effectLst/>
                          <a:latin typeface="Calibri"/>
                          <a:ea typeface="+mn-ea"/>
                          <a:cs typeface="Calibri"/>
                        </a:rPr>
                        <a:t>Supermarkets and other grocery stores</a:t>
                      </a:r>
                      <a:endParaRPr lang="en-US" sz="1700">
                        <a:latin typeface="Calibri"/>
                        <a:cs typeface="Calibri"/>
                      </a:endParaRPr>
                    </a:p>
                  </a:txBody>
                  <a:tcPr/>
                </a:tc>
                <a:extLst>
                  <a:ext uri="{0D108BD9-81ED-4DB2-BD59-A6C34878D82A}">
                    <a16:rowId xmlns:a16="http://schemas.microsoft.com/office/drawing/2014/main" val="3767126240"/>
                  </a:ext>
                </a:extLst>
              </a:tr>
              <a:tr h="404407">
                <a:tc>
                  <a:txBody>
                    <a:bodyPr/>
                    <a:lstStyle/>
                    <a:p>
                      <a:pPr algn="ctr"/>
                      <a:r>
                        <a:rPr lang="en-US" sz="1700" kern="1200" dirty="0">
                          <a:solidFill>
                            <a:schemeClr val="dk1"/>
                          </a:solidFill>
                          <a:effectLst/>
                          <a:latin typeface="Calibri"/>
                          <a:ea typeface="+mn-ea"/>
                          <a:cs typeface="Calibri"/>
                        </a:rPr>
                        <a:t>452311</a:t>
                      </a:r>
                      <a:endParaRPr lang="en-US" sz="1700">
                        <a:latin typeface="Calibri"/>
                        <a:cs typeface="Calibri"/>
                      </a:endParaRPr>
                    </a:p>
                  </a:txBody>
                  <a:tcPr/>
                </a:tc>
                <a:tc>
                  <a:txBody>
                    <a:bodyPr/>
                    <a:lstStyle/>
                    <a:p>
                      <a:pPr algn="ctr"/>
                      <a:r>
                        <a:rPr lang="en-US" sz="1700" kern="1200" dirty="0">
                          <a:solidFill>
                            <a:schemeClr val="dk1"/>
                          </a:solidFill>
                          <a:effectLst/>
                          <a:latin typeface="Calibri"/>
                          <a:ea typeface="+mn-ea"/>
                          <a:cs typeface="Calibri"/>
                        </a:rPr>
                        <a:t>Warehouse Clubs and Supercenters</a:t>
                      </a:r>
                      <a:endParaRPr lang="en-US" sz="1700">
                        <a:latin typeface="Calibri"/>
                        <a:cs typeface="Calibri"/>
                      </a:endParaRPr>
                    </a:p>
                  </a:txBody>
                  <a:tcPr/>
                </a:tc>
                <a:extLst>
                  <a:ext uri="{0D108BD9-81ED-4DB2-BD59-A6C34878D82A}">
                    <a16:rowId xmlns:a16="http://schemas.microsoft.com/office/drawing/2014/main" val="4197134581"/>
                  </a:ext>
                </a:extLst>
              </a:tr>
            </a:tbl>
          </a:graphicData>
        </a:graphic>
      </p:graphicFrame>
      <p:sp>
        <p:nvSpPr>
          <p:cNvPr id="11" name="TextBox 10">
            <a:extLst>
              <a:ext uri="{FF2B5EF4-FFF2-40B4-BE49-F238E27FC236}">
                <a16:creationId xmlns:a16="http://schemas.microsoft.com/office/drawing/2014/main" id="{A872009F-6CEC-C50F-B292-AB1CB65781FF}"/>
              </a:ext>
            </a:extLst>
          </p:cNvPr>
          <p:cNvSpPr txBox="1"/>
          <p:nvPr/>
        </p:nvSpPr>
        <p:spPr>
          <a:xfrm>
            <a:off x="441935" y="2211873"/>
            <a:ext cx="4644190" cy="369332"/>
          </a:xfrm>
          <a:prstGeom prst="rect">
            <a:avLst/>
          </a:prstGeom>
          <a:noFill/>
        </p:spPr>
        <p:txBody>
          <a:bodyPr wrap="square" lIns="91440" tIns="45720" rIns="91440" bIns="45720" rtlCol="0" anchor="t">
            <a:spAutoFit/>
          </a:bodyPr>
          <a:lstStyle/>
          <a:p>
            <a:pPr>
              <a:defRPr/>
            </a:pPr>
            <a:r>
              <a:rPr lang="en-US" sz="1600" b="1" dirty="0">
                <a:solidFill>
                  <a:srgbClr val="000000"/>
                </a:solidFill>
                <a:latin typeface="Calibri"/>
                <a:cs typeface="Calibri"/>
              </a:rPr>
              <a:t> Table 2: </a:t>
            </a:r>
            <a:r>
              <a:rPr kumimoji="0" lang="en-US" b="1" i="0" u="none" strike="noStrike" kern="1200" cap="none" spc="0" normalizeH="0" baseline="0" noProof="0" dirty="0">
                <a:ln>
                  <a:noFill/>
                </a:ln>
                <a:solidFill>
                  <a:srgbClr val="000000"/>
                </a:solidFill>
                <a:effectLst/>
                <a:uLnTx/>
                <a:uFillTx/>
                <a:latin typeface="Calibri"/>
                <a:cs typeface="Calibri"/>
              </a:rPr>
              <a:t>Covered Industries</a:t>
            </a:r>
            <a:endParaRPr lang="en-US" b="1" i="0" u="none" strike="noStrike" kern="1200" cap="none" spc="0" normalizeH="0" baseline="0" noProof="0" dirty="0">
              <a:ln>
                <a:noFill/>
              </a:ln>
              <a:solidFill>
                <a:srgbClr val="000000"/>
              </a:solidFill>
              <a:effectLst/>
              <a:uLnTx/>
              <a:uFillTx/>
              <a:latin typeface="Calibri"/>
              <a:cs typeface="Calibri"/>
            </a:endParaRPr>
          </a:p>
        </p:txBody>
      </p:sp>
      <p:sp>
        <p:nvSpPr>
          <p:cNvPr id="12" name="TextBox 11">
            <a:extLst>
              <a:ext uri="{FF2B5EF4-FFF2-40B4-BE49-F238E27FC236}">
                <a16:creationId xmlns:a16="http://schemas.microsoft.com/office/drawing/2014/main" id="{F5ACE467-2895-45D3-12D8-AB8DB5AEC4DA}"/>
              </a:ext>
            </a:extLst>
          </p:cNvPr>
          <p:cNvSpPr txBox="1"/>
          <p:nvPr/>
        </p:nvSpPr>
        <p:spPr>
          <a:xfrm>
            <a:off x="6057901" y="2234619"/>
            <a:ext cx="5995986"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Calibri"/>
                <a:cs typeface="Calibri"/>
              </a:rPr>
              <a:t>Table 3: High Injury Rate Retail Establishments</a:t>
            </a:r>
            <a:endParaRPr lang="en-US" b="1" i="0" u="none" strike="noStrike" kern="1200" cap="none" spc="0" normalizeH="0" baseline="0" noProof="0" dirty="0">
              <a:ln>
                <a:noFill/>
              </a:ln>
              <a:solidFill>
                <a:srgbClr val="000000"/>
              </a:solidFill>
              <a:effectLst/>
              <a:uLnTx/>
              <a:uFillTx/>
              <a:latin typeface="Calibri"/>
              <a:cs typeface="Calibri"/>
            </a:endParaRPr>
          </a:p>
        </p:txBody>
      </p:sp>
    </p:spTree>
    <p:extLst>
      <p:ext uri="{BB962C8B-B14F-4D97-AF65-F5344CB8AC3E}">
        <p14:creationId xmlns:p14="http://schemas.microsoft.com/office/powerpoint/2010/main" val="3431598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34DE0-D13C-2C62-54F2-8C225CE550BB}"/>
              </a:ext>
            </a:extLst>
          </p:cNvPr>
          <p:cNvSpPr>
            <a:spLocks noGrp="1"/>
          </p:cNvSpPr>
          <p:nvPr>
            <p:ph type="title"/>
          </p:nvPr>
        </p:nvSpPr>
        <p:spPr/>
        <p:txBody>
          <a:bodyPr/>
          <a:lstStyle/>
          <a:p>
            <a:r>
              <a:rPr lang="en-US"/>
              <a:t>Inspections</a:t>
            </a:r>
          </a:p>
        </p:txBody>
      </p:sp>
      <p:sp>
        <p:nvSpPr>
          <p:cNvPr id="3" name="Content Placeholder 2">
            <a:extLst>
              <a:ext uri="{FF2B5EF4-FFF2-40B4-BE49-F238E27FC236}">
                <a16:creationId xmlns:a16="http://schemas.microsoft.com/office/drawing/2014/main" id="{CCE39C15-26FB-EEAC-72B9-36DC1885FF4F}"/>
              </a:ext>
            </a:extLst>
          </p:cNvPr>
          <p:cNvSpPr>
            <a:spLocks noGrp="1"/>
          </p:cNvSpPr>
          <p:nvPr>
            <p:ph idx="1"/>
          </p:nvPr>
        </p:nvSpPr>
        <p:spPr>
          <a:xfrm>
            <a:off x="439003" y="2073114"/>
            <a:ext cx="7242412" cy="3763963"/>
          </a:xfrm>
        </p:spPr>
        <p:txBody>
          <a:bodyPr lIns="91440" tIns="45720" rIns="91440" bIns="45720" anchor="t"/>
          <a:lstStyle/>
          <a:p>
            <a:pPr>
              <a:spcBef>
                <a:spcPts val="0"/>
              </a:spcBef>
              <a:spcAft>
                <a:spcPts val="0"/>
              </a:spcAft>
              <a:tabLst>
                <a:tab pos="1028700" algn="l"/>
              </a:tabLst>
            </a:pPr>
            <a:r>
              <a:rPr lang="en-US" sz="2400" dirty="0">
                <a:effectLst/>
                <a:latin typeface="Calibri"/>
                <a:ea typeface="Times New Roman" panose="02020603050405020304" pitchFamily="18" charset="0"/>
                <a:cs typeface="Calibri"/>
              </a:rPr>
              <a:t>This NEP covers both programmed and unprogrammed safety</a:t>
            </a:r>
            <a:r>
              <a:rPr lang="en-US" sz="2400" spc="-20" dirty="0">
                <a:effectLst/>
                <a:latin typeface="Calibri"/>
                <a:ea typeface="Times New Roman" panose="02020603050405020304" pitchFamily="18" charset="0"/>
                <a:cs typeface="Calibri"/>
              </a:rPr>
              <a:t> </a:t>
            </a:r>
            <a:r>
              <a:rPr lang="en-US" sz="2400" dirty="0">
                <a:effectLst/>
                <a:latin typeface="Calibri"/>
                <a:ea typeface="Times New Roman" panose="02020603050405020304" pitchFamily="18" charset="0"/>
                <a:cs typeface="Calibri"/>
              </a:rPr>
              <a:t>inspections.</a:t>
            </a:r>
            <a:endParaRPr lang="en-US" dirty="0"/>
          </a:p>
          <a:p>
            <a:pPr lvl="1">
              <a:spcBef>
                <a:spcPts val="0"/>
              </a:spcBef>
              <a:spcAft>
                <a:spcPts val="0"/>
              </a:spcAft>
              <a:tabLst>
                <a:tab pos="1028700" algn="l"/>
              </a:tabLst>
            </a:pPr>
            <a:r>
              <a:rPr lang="en-US" sz="2200" u="none" strike="noStrike" dirty="0">
                <a:effectLst/>
                <a:latin typeface="Calibri"/>
                <a:ea typeface="Times New Roman" panose="02020603050405020304" pitchFamily="18" charset="0"/>
                <a:cs typeface="Calibri"/>
              </a:rPr>
              <a:t>Inspections based upon fatalities/catastrophes, complaints, or referrals related to establishments in the NAICS codes</a:t>
            </a:r>
            <a:r>
              <a:rPr lang="en-US" sz="2200" dirty="0">
                <a:latin typeface="Calibri"/>
                <a:ea typeface="Times New Roman" panose="02020603050405020304" pitchFamily="18" charset="0"/>
                <a:cs typeface="Calibri"/>
              </a:rPr>
              <a:t> (table 2 establishments only) </a:t>
            </a:r>
            <a:r>
              <a:rPr lang="en-US" sz="2200" u="none" strike="noStrike" dirty="0">
                <a:effectLst/>
                <a:latin typeface="Calibri"/>
                <a:ea typeface="Times New Roman" panose="02020603050405020304" pitchFamily="18" charset="0"/>
                <a:cs typeface="Calibri"/>
              </a:rPr>
              <a:t>covered under this NEP shall be expanded</a:t>
            </a:r>
            <a:r>
              <a:rPr lang="en-US" sz="2200" dirty="0">
                <a:latin typeface="Calibri"/>
                <a:ea typeface="Times New Roman" panose="02020603050405020304" pitchFamily="18" charset="0"/>
                <a:cs typeface="Calibri"/>
              </a:rPr>
              <a:t> to</a:t>
            </a:r>
            <a:r>
              <a:rPr lang="en-US" sz="2200" u="none" strike="noStrike" dirty="0">
                <a:effectLst/>
                <a:latin typeface="Calibri"/>
                <a:ea typeface="Times New Roman" panose="02020603050405020304" pitchFamily="18" charset="0"/>
                <a:cs typeface="Calibri"/>
              </a:rPr>
              <a:t> comprehensive safety inspections in accordance with this Instruction.</a:t>
            </a:r>
            <a:r>
              <a:rPr lang="en-US" sz="2200" dirty="0">
                <a:latin typeface="Calibri"/>
                <a:ea typeface="Times New Roman" panose="02020603050405020304" pitchFamily="18" charset="0"/>
                <a:cs typeface="Calibri"/>
              </a:rPr>
              <a:t> </a:t>
            </a:r>
            <a:endParaRPr lang="en-US" sz="2200" dirty="0"/>
          </a:p>
          <a:p>
            <a:pPr marL="457200" lvl="1" indent="0">
              <a:spcBef>
                <a:spcPts val="0"/>
              </a:spcBef>
              <a:spcAft>
                <a:spcPts val="0"/>
              </a:spcAft>
              <a:buNone/>
              <a:tabLst>
                <a:tab pos="1028700" algn="l"/>
              </a:tabLst>
            </a:pPr>
            <a:endParaRPr lang="en-US" sz="1800" dirty="0">
              <a:ea typeface="Times New Roman" panose="02020603050405020304" pitchFamily="18" charset="0"/>
            </a:endParaRPr>
          </a:p>
          <a:p>
            <a:pPr>
              <a:spcBef>
                <a:spcPts val="0"/>
              </a:spcBef>
              <a:spcAft>
                <a:spcPts val="0"/>
              </a:spcAft>
              <a:tabLst>
                <a:tab pos="1028700" algn="l"/>
              </a:tabLst>
            </a:pPr>
            <a:r>
              <a:rPr lang="en-US" sz="2400" spc="-10" dirty="0">
                <a:effectLst/>
                <a:latin typeface="Calibri"/>
                <a:ea typeface="Times New Roman" panose="02020603050405020304" pitchFamily="18" charset="0"/>
                <a:cs typeface="Calibri"/>
              </a:rPr>
              <a:t>Inspections under this </a:t>
            </a:r>
            <a:r>
              <a:rPr lang="en-US" sz="2400" spc="-10" dirty="0">
                <a:latin typeface="Calibri"/>
                <a:ea typeface="Times New Roman" panose="02020603050405020304" pitchFamily="18" charset="0"/>
                <a:cs typeface="Calibri"/>
              </a:rPr>
              <a:t>NEP:</a:t>
            </a:r>
            <a:endParaRPr lang="en-US" sz="2400" dirty="0">
              <a:ea typeface="Times New Roman" panose="02020603050405020304" pitchFamily="18" charset="0"/>
            </a:endParaRPr>
          </a:p>
          <a:p>
            <a:pPr lvl="1">
              <a:spcBef>
                <a:spcPts val="0"/>
              </a:spcBef>
              <a:spcAft>
                <a:spcPts val="0"/>
              </a:spcAft>
              <a:tabLst>
                <a:tab pos="1028700" algn="l"/>
              </a:tabLst>
            </a:pPr>
            <a:r>
              <a:rPr lang="en-US" sz="2200" spc="-10" dirty="0">
                <a:latin typeface="Calibri"/>
                <a:ea typeface="Times New Roman" panose="02020603050405020304" pitchFamily="18" charset="0"/>
                <a:cs typeface="Calibri"/>
              </a:rPr>
              <a:t>will</a:t>
            </a:r>
            <a:r>
              <a:rPr lang="en-US" sz="2200" spc="-10" dirty="0">
                <a:effectLst/>
                <a:latin typeface="Calibri"/>
                <a:ea typeface="Times New Roman" panose="02020603050405020304" pitchFamily="18" charset="0"/>
                <a:cs typeface="Calibri"/>
              </a:rPr>
              <a:t> not include postal or package transportation/delivery to residences and businesses.</a:t>
            </a:r>
            <a:r>
              <a:rPr lang="en-US" sz="2200" dirty="0">
                <a:latin typeface="Calibri"/>
                <a:ea typeface="Times New Roman" panose="02020603050405020304" pitchFamily="18" charset="0"/>
                <a:cs typeface="Calibri"/>
              </a:rPr>
              <a:t> </a:t>
            </a:r>
          </a:p>
          <a:p>
            <a:pPr lvl="1">
              <a:spcBef>
                <a:spcPts val="0"/>
              </a:spcBef>
              <a:spcAft>
                <a:spcPts val="0"/>
              </a:spcAft>
              <a:tabLst>
                <a:tab pos="1028700" algn="l"/>
              </a:tabLst>
            </a:pPr>
            <a:r>
              <a:rPr lang="en-US" sz="2200" dirty="0">
                <a:effectLst/>
                <a:latin typeface="Calibri"/>
                <a:ea typeface="Times New Roman" panose="02020603050405020304" pitchFamily="18" charset="0"/>
                <a:cs typeface="Calibri"/>
              </a:rPr>
              <a:t>may be combined with other programmed</a:t>
            </a:r>
            <a:r>
              <a:rPr lang="en-US" sz="2200" spc="-15" dirty="0">
                <a:effectLst/>
                <a:latin typeface="Calibri"/>
                <a:ea typeface="Times New Roman" panose="02020603050405020304" pitchFamily="18" charset="0"/>
                <a:cs typeface="Calibri"/>
              </a:rPr>
              <a:t> </a:t>
            </a:r>
            <a:r>
              <a:rPr lang="en-US" sz="2200" dirty="0">
                <a:effectLst/>
                <a:latin typeface="Calibri"/>
                <a:ea typeface="Times New Roman" panose="02020603050405020304" pitchFamily="18" charset="0"/>
                <a:cs typeface="Calibri"/>
              </a:rPr>
              <a:t>and</a:t>
            </a:r>
            <a:r>
              <a:rPr lang="en-US" sz="2200" spc="-15" dirty="0">
                <a:effectLst/>
                <a:latin typeface="Calibri"/>
                <a:ea typeface="Times New Roman" panose="02020603050405020304" pitchFamily="18" charset="0"/>
                <a:cs typeface="Calibri"/>
              </a:rPr>
              <a:t> </a:t>
            </a:r>
            <a:r>
              <a:rPr lang="en-US" sz="2200" dirty="0">
                <a:effectLst/>
                <a:latin typeface="Calibri"/>
                <a:ea typeface="Times New Roman" panose="02020603050405020304" pitchFamily="18" charset="0"/>
                <a:cs typeface="Calibri"/>
              </a:rPr>
              <a:t>unprogrammed</a:t>
            </a:r>
            <a:r>
              <a:rPr lang="en-US" sz="2200" spc="-15" dirty="0">
                <a:effectLst/>
                <a:latin typeface="Calibri"/>
                <a:ea typeface="Times New Roman" panose="02020603050405020304" pitchFamily="18" charset="0"/>
                <a:cs typeface="Calibri"/>
              </a:rPr>
              <a:t> </a:t>
            </a:r>
            <a:r>
              <a:rPr lang="en-US" sz="2200" dirty="0">
                <a:effectLst/>
                <a:latin typeface="Calibri"/>
                <a:ea typeface="Times New Roman" panose="02020603050405020304" pitchFamily="18" charset="0"/>
                <a:cs typeface="Calibri"/>
              </a:rPr>
              <a:t>inspections.</a:t>
            </a:r>
            <a:r>
              <a:rPr lang="en-US" sz="2200" spc="200" dirty="0">
                <a:latin typeface="Calibri"/>
                <a:ea typeface="Times New Roman" panose="02020603050405020304" pitchFamily="18" charset="0"/>
                <a:cs typeface="Calibri"/>
              </a:rPr>
              <a:t> </a:t>
            </a:r>
            <a:endParaRPr lang="en-US" sz="2200" dirty="0">
              <a:effectLst/>
              <a:ea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C5878575-8AF4-501B-C5A9-04818132833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A0E670-1B37-4F06-9928-7907582DC86D}" type="slidenum">
              <a:rPr kumimoji="0" lang="en-US" sz="1400" b="1"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400" b="1" i="0" u="none" strike="noStrike" kern="1200" cap="none" spc="0" normalizeH="0" baseline="0" noProof="0">
              <a:ln>
                <a:noFill/>
              </a:ln>
              <a:solidFill>
                <a:srgbClr val="000000">
                  <a:tint val="75000"/>
                </a:srgbClr>
              </a:solidFill>
              <a:effectLst/>
              <a:uLnTx/>
              <a:uFillTx/>
              <a:latin typeface="Arial"/>
              <a:ea typeface="+mn-ea"/>
              <a:cs typeface="+mn-cs"/>
            </a:endParaRPr>
          </a:p>
        </p:txBody>
      </p:sp>
      <p:pic>
        <p:nvPicPr>
          <p:cNvPr id="5" name="Picture 5">
            <a:extLst>
              <a:ext uri="{FF2B5EF4-FFF2-40B4-BE49-F238E27FC236}">
                <a16:creationId xmlns:a16="http://schemas.microsoft.com/office/drawing/2014/main" id="{8E4E13B8-78AA-1E77-4CF9-8737DF0DEA77}"/>
              </a:ext>
            </a:extLst>
          </p:cNvPr>
          <p:cNvPicPr>
            <a:picLocks noChangeAspect="1"/>
          </p:cNvPicPr>
          <p:nvPr/>
        </p:nvPicPr>
        <p:blipFill>
          <a:blip r:embed="rId2"/>
          <a:stretch>
            <a:fillRect/>
          </a:stretch>
        </p:blipFill>
        <p:spPr>
          <a:xfrm>
            <a:off x="8113595" y="2106397"/>
            <a:ext cx="3630303" cy="3748399"/>
          </a:xfrm>
          <a:prstGeom prst="rect">
            <a:avLst/>
          </a:prstGeom>
        </p:spPr>
      </p:pic>
    </p:spTree>
    <p:extLst>
      <p:ext uri="{BB962C8B-B14F-4D97-AF65-F5344CB8AC3E}">
        <p14:creationId xmlns:p14="http://schemas.microsoft.com/office/powerpoint/2010/main" val="3902378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7E8F8-892E-0A56-C539-3B4D23CF65BB}"/>
              </a:ext>
            </a:extLst>
          </p:cNvPr>
          <p:cNvSpPr>
            <a:spLocks noGrp="1"/>
          </p:cNvSpPr>
          <p:nvPr>
            <p:ph type="title"/>
          </p:nvPr>
        </p:nvSpPr>
        <p:spPr/>
        <p:txBody>
          <a:bodyPr lIns="91440" tIns="45720" rIns="91440" bIns="45720" anchor="ctr"/>
          <a:lstStyle/>
          <a:p>
            <a:r>
              <a:rPr lang="en-US" dirty="0">
                <a:latin typeface="Calibri"/>
                <a:ea typeface="ＭＳ Ｐゴシック"/>
                <a:cs typeface="Calibri"/>
              </a:rPr>
              <a:t>Outreach Period</a:t>
            </a:r>
            <a:endParaRPr lang="en-US" dirty="0"/>
          </a:p>
        </p:txBody>
      </p:sp>
      <p:sp>
        <p:nvSpPr>
          <p:cNvPr id="3" name="Content Placeholder 2">
            <a:extLst>
              <a:ext uri="{FF2B5EF4-FFF2-40B4-BE49-F238E27FC236}">
                <a16:creationId xmlns:a16="http://schemas.microsoft.com/office/drawing/2014/main" id="{F8F7872F-560F-C795-12E2-0C957CEA12FD}"/>
              </a:ext>
            </a:extLst>
          </p:cNvPr>
          <p:cNvSpPr>
            <a:spLocks noGrp="1"/>
          </p:cNvSpPr>
          <p:nvPr>
            <p:ph idx="1"/>
          </p:nvPr>
        </p:nvSpPr>
        <p:spPr/>
        <p:txBody>
          <a:bodyPr lIns="91440" tIns="45720" rIns="91440" bIns="45720" anchor="t"/>
          <a:lstStyle/>
          <a:p>
            <a:r>
              <a:rPr lang="en-US" sz="2800" dirty="0">
                <a:latin typeface="Calibri"/>
                <a:ea typeface="ＭＳ Ｐゴシック"/>
                <a:cs typeface="Calibri"/>
              </a:rPr>
              <a:t>There is a 90-day outreach program to covered industries, prior to conducting inspections under this NEP.  </a:t>
            </a:r>
            <a:endParaRPr lang="en-US" sz="2800" dirty="0"/>
          </a:p>
          <a:p>
            <a:r>
              <a:rPr lang="en-US" sz="2800" dirty="0">
                <a:latin typeface="Calibri"/>
                <a:ea typeface="ＭＳ Ｐゴシック"/>
                <a:cs typeface="Calibri"/>
              </a:rPr>
              <a:t>The covered industries are included in Tables 2 and 3 of the NEP.  </a:t>
            </a:r>
            <a:endParaRPr lang="en-US" sz="2800" dirty="0"/>
          </a:p>
          <a:p>
            <a:r>
              <a:rPr lang="en-US" sz="2800" dirty="0">
                <a:latin typeface="Calibri"/>
                <a:ea typeface="ＭＳ Ｐゴシック"/>
                <a:cs typeface="Calibri"/>
              </a:rPr>
              <a:t>Inspections under this NEP may begin on or after October 13, 2023.</a:t>
            </a:r>
            <a:endParaRPr lang="en-US" sz="2800" dirty="0"/>
          </a:p>
          <a:p>
            <a:r>
              <a:rPr lang="en-US" sz="2800" dirty="0">
                <a:latin typeface="Calibri"/>
                <a:ea typeface="ＭＳ Ｐゴシック"/>
                <a:cs typeface="Calibri"/>
              </a:rPr>
              <a:t>The NEP expires three years from the effective date of July 13, 2023.</a:t>
            </a:r>
            <a:endParaRPr lang="en-US" sz="2800" dirty="0"/>
          </a:p>
          <a:p>
            <a:endParaRPr lang="en-US" dirty="0"/>
          </a:p>
        </p:txBody>
      </p:sp>
      <p:sp>
        <p:nvSpPr>
          <p:cNvPr id="4" name="Slide Number Placeholder 3">
            <a:extLst>
              <a:ext uri="{FF2B5EF4-FFF2-40B4-BE49-F238E27FC236}">
                <a16:creationId xmlns:a16="http://schemas.microsoft.com/office/drawing/2014/main" id="{4703C977-01EE-7398-EDF8-CA75319BAB43}"/>
              </a:ext>
            </a:extLst>
          </p:cNvPr>
          <p:cNvSpPr>
            <a:spLocks noGrp="1"/>
          </p:cNvSpPr>
          <p:nvPr>
            <p:ph type="sldNum" sz="quarter" idx="4"/>
          </p:nvPr>
        </p:nvSpPr>
        <p:spPr/>
        <p:txBody>
          <a:bodyPr/>
          <a:lstStyle/>
          <a:p>
            <a:fld id="{8CA0E670-1B37-4F06-9928-7907582DC86D}" type="slidenum">
              <a:rPr lang="en-US" smtClean="0"/>
              <a:pPr/>
              <a:t>9</a:t>
            </a:fld>
            <a:endParaRPr lang="en-US"/>
          </a:p>
        </p:txBody>
      </p:sp>
    </p:spTree>
    <p:extLst>
      <p:ext uri="{BB962C8B-B14F-4D97-AF65-F5344CB8AC3E}">
        <p14:creationId xmlns:p14="http://schemas.microsoft.com/office/powerpoint/2010/main" val="2649302793"/>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POffice xmlns="0066ce56-b4e8-4787-a4aa-3f57f3bdb2bf" xsi:nil="true"/>
    <LongURL xmlns="0066ce56-b4e8-4787-a4aa-3f57f3bdb2bf">
      <Url xsi:nil="true"/>
      <Description xsi:nil="true"/>
    </LongURL>
    <Comments xmlns="0066ce56-b4e8-4787-a4aa-3f57f3bdb2bf" xsi:nil="true"/>
    <DEPDueDate xmlns="0066ce56-b4e8-4787-a4aa-3f57f3bdb2bf" xsi:nil="true"/>
    <Region xmlns="0066ce56-b4e8-4787-a4aa-3f57f3bdb2bf" xsi:nil="true"/>
    <MangerAssignedEmail xmlns="0066ce56-b4e8-4787-a4aa-3f57f3bdb2bf" xsi:nil="true"/>
    <LibraryURL xmlns="0066ce56-b4e8-4787-a4aa-3f57f3bdb2bf">
      <Url xsi:nil="true"/>
      <Description xsi:nil="true"/>
    </LibraryURL>
    <TitleLU xmlns="0066ce56-b4e8-4787-a4aa-3f57f3bdb2bf" xsi:nil="true"/>
    <DEPTracking_x0023_ xmlns="0066ce56-b4e8-4787-a4aa-3f57f3bdb2b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1F008E6C7DFEE44B31D15354229D783" ma:contentTypeVersion="63" ma:contentTypeDescription="Create a new document." ma:contentTypeScope="" ma:versionID="9c56abc3a69959eeb4f46d22eda58fe5">
  <xsd:schema xmlns:xsd="http://www.w3.org/2001/XMLSchema" xmlns:xs="http://www.w3.org/2001/XMLSchema" xmlns:p="http://schemas.microsoft.com/office/2006/metadata/properties" xmlns:ns3="0066ce56-b4e8-4787-a4aa-3f57f3bdb2bf" xmlns:ns4="61844f32-4ef8-4ba9-8d85-3b5ed9bdfdc0" targetNamespace="http://schemas.microsoft.com/office/2006/metadata/properties" ma:root="true" ma:fieldsID="c0f4d6bb7f22c3312fa36d72c1a4e2e2" ns3:_="" ns4:_="">
    <xsd:import namespace="0066ce56-b4e8-4787-a4aa-3f57f3bdb2bf"/>
    <xsd:import namespace="61844f32-4ef8-4ba9-8d85-3b5ed9bdfdc0"/>
    <xsd:element name="properties">
      <xsd:complexType>
        <xsd:sequence>
          <xsd:element name="documentManagement">
            <xsd:complexType>
              <xsd:all>
                <xsd:element ref="ns3:DEPTracking_x0023_" minOccurs="0"/>
                <xsd:element ref="ns3:MediaServiceMetadata" minOccurs="0"/>
                <xsd:element ref="ns3:MediaServiceFastMetadata" minOccurs="0"/>
                <xsd:element ref="ns3:Region" minOccurs="0"/>
                <xsd:element ref="ns3:DEPOffice" minOccurs="0"/>
                <xsd:element ref="ns3:DEPDueDate" minOccurs="0"/>
                <xsd:element ref="ns3:MangerAssignedEmail" minOccurs="0"/>
                <xsd:element ref="ns3:LongURL" minOccurs="0"/>
                <xsd:element ref="ns3:Comments" minOccurs="0"/>
                <xsd:element ref="ns3:LibraryURL" minOccurs="0"/>
                <xsd:element ref="ns3:TitleLU" minOccurs="0"/>
                <xsd:element ref="ns3:TitleLU_x003a_CTS_x0023_" minOccurs="0"/>
                <xsd:element ref="ns3:TitleLU_x003a_DEPDueDate" minOccurs="0"/>
                <xsd:element ref="ns3:TitleLU_x003a_DEPCompletionDate" minOccurs="0"/>
                <xsd:element ref="ns3:TitleLU_x003a_DEPID_x0023_" minOccurs="0"/>
                <xsd:element ref="ns3:TitleLU_x003a_Title_x0020__x0028_linked_x0020_to_x0020_item_x0029_"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66ce56-b4e8-4787-a4aa-3f57f3bdb2bf" elementFormDefault="qualified">
    <xsd:import namespace="http://schemas.microsoft.com/office/2006/documentManagement/types"/>
    <xsd:import namespace="http://schemas.microsoft.com/office/infopath/2007/PartnerControls"/>
    <xsd:element name="DEPTracking_x0023_" ma:index="9" nillable="true" ma:displayName="DEPID#" ma:decimals="0" ma:format="Dropdown" ma:internalName="DEPTracking_x0023_" ma:percentage="FALSE">
      <xsd:simpleType>
        <xsd:restriction base="dms:Number"/>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Region" ma:index="12" nillable="true" ma:displayName="Region" ma:format="Dropdown" ma:internalName="Region">
      <xsd:simpleType>
        <xsd:restriction base="dms:Choice">
          <xsd:enumeration value="Region I"/>
          <xsd:enumeration value="Region 2"/>
          <xsd:enumeration value="Region 3"/>
          <xsd:enumeration value="Region 4"/>
          <xsd:enumeration value="Region 5"/>
          <xsd:enumeration value="Region 6"/>
          <xsd:enumeration value="Region 7"/>
          <xsd:enumeration value="Region 8"/>
          <xsd:enumeration value="Region 9"/>
          <xsd:enumeration value="Region 10"/>
        </xsd:restriction>
      </xsd:simpleType>
    </xsd:element>
    <xsd:element name="DEPOffice" ma:index="13" nillable="true" ma:displayName="DEPOffice" ma:format="Dropdown" ma:internalName="DEPOffice">
      <xsd:simpleType>
        <xsd:restriction base="dms:Choice">
          <xsd:enumeration value="OHE"/>
          <xsd:enumeration value="OGIAE"/>
          <xsd:enumeration value="OCPSEI"/>
          <xsd:enumeration value="OME"/>
          <xsd:enumeration value="OFAP"/>
          <xsd:enumeration value="Choice 6"/>
          <xsd:enumeration value="DEPTesting"/>
        </xsd:restriction>
      </xsd:simpleType>
    </xsd:element>
    <xsd:element name="DEPDueDate" ma:index="14" nillable="true" ma:displayName="DEPDueDate" ma:format="DateOnly" ma:internalName="DEPDueDate">
      <xsd:simpleType>
        <xsd:restriction base="dms:DateTime"/>
      </xsd:simpleType>
    </xsd:element>
    <xsd:element name="MangerAssignedEmail" ma:index="15" nillable="true" ma:displayName="MangerAssignedEmail" ma:format="Dropdown" ma:list="1d631707-dbd9-4a6e-8b44-8a3179131455" ma:internalName="MangerAssignedEmail" ma:showField="field_0">
      <xsd:simpleType>
        <xsd:restriction base="dms:Lookup"/>
      </xsd:simpleType>
    </xsd:element>
    <xsd:element name="LongURL" ma:index="16" nillable="true" ma:displayName="Long URL" ma:format="Hyperlink" ma:internalName="LongURL">
      <xsd:complexType>
        <xsd:complexContent>
          <xsd:extension base="dms:URL">
            <xsd:sequence>
              <xsd:element name="Url" type="dms:ValidUrl" minOccurs="0" nillable="true"/>
              <xsd:element name="Description" type="xsd:string" nillable="true"/>
            </xsd:sequence>
          </xsd:extension>
        </xsd:complexContent>
      </xsd:complexType>
    </xsd:element>
    <xsd:element name="Comments" ma:index="17" nillable="true" ma:displayName="Comments" ma:description="This is just an example.  A folder would be added in the assignment library folder for the assignment type.  In this case Testing 2022.  All the documents related to the assignment would be kept here." ma:format="Dropdown" ma:internalName="Comments">
      <xsd:simpleType>
        <xsd:restriction base="dms:Note">
          <xsd:maxLength value="255"/>
        </xsd:restriction>
      </xsd:simpleType>
    </xsd:element>
    <xsd:element name="LibraryURL" ma:index="18" nillable="true" ma:displayName="LibraryURL" ma:format="Hyperlink" ma:internalName="LibraryURL">
      <xsd:complexType>
        <xsd:complexContent>
          <xsd:extension base="dms:URL">
            <xsd:sequence>
              <xsd:element name="Url" type="dms:ValidUrl" minOccurs="0" nillable="true"/>
              <xsd:element name="Description" type="xsd:string" nillable="true"/>
            </xsd:sequence>
          </xsd:extension>
        </xsd:complexContent>
      </xsd:complexType>
    </xsd:element>
    <xsd:element name="TitleLU" ma:index="19" nillable="true" ma:displayName="TitleLU" ma:list="{72afacbc-6059-4b32-8932-2eb9775f022a}" ma:internalName="TitleLU" ma:readOnly="false" ma:showField="Title">
      <xsd:simpleType>
        <xsd:restriction base="dms:Lookup"/>
      </xsd:simpleType>
    </xsd:element>
    <xsd:element name="TitleLU_x003a_CTS_x0023_" ma:index="20" nillable="true" ma:displayName="TitleLU:CTS#" ma:list="{72afacbc-6059-4b32-8932-2eb9775f022a}" ma:internalName="TitleLU_x003a_CTS_x0023_" ma:readOnly="true" ma:showField="CTS_x0023_" ma:web="61844f32-4ef8-4ba9-8d85-3b5ed9bdfdc0">
      <xsd:simpleType>
        <xsd:restriction base="dms:Lookup"/>
      </xsd:simpleType>
    </xsd:element>
    <xsd:element name="TitleLU_x003a_DEPDueDate" ma:index="21" nillable="true" ma:displayName="TitleLU:DEPDueDate" ma:list="{72afacbc-6059-4b32-8932-2eb9775f022a}" ma:internalName="TitleLU_x003a_DEPDueDate" ma:readOnly="true" ma:showField="DEPDueDate" ma:web="61844f32-4ef8-4ba9-8d85-3b5ed9bdfdc0">
      <xsd:simpleType>
        <xsd:restriction base="dms:Lookup"/>
      </xsd:simpleType>
    </xsd:element>
    <xsd:element name="TitleLU_x003a_DEPCompletionDate" ma:index="22" nillable="true" ma:displayName="TitleLU:DEPCompletionDate" ma:list="{72afacbc-6059-4b32-8932-2eb9775f022a}" ma:internalName="TitleLU_x003a_DEPCompletionDate" ma:readOnly="true" ma:showField="DEP_x0020_Completion_x0020_Date" ma:web="61844f32-4ef8-4ba9-8d85-3b5ed9bdfdc0">
      <xsd:simpleType>
        <xsd:restriction base="dms:Lookup"/>
      </xsd:simpleType>
    </xsd:element>
    <xsd:element name="TitleLU_x003a_DEPID_x0023_" ma:index="23" nillable="true" ma:displayName="TitleLU:DEPID#" ma:list="{72afacbc-6059-4b32-8932-2eb9775f022a}" ma:internalName="TitleLU_x003a_DEPID_x0023_" ma:readOnly="true" ma:showField="ID" ma:web="61844f32-4ef8-4ba9-8d85-3b5ed9bdfdc0">
      <xsd:simpleType>
        <xsd:restriction base="dms:Lookup"/>
      </xsd:simpleType>
    </xsd:element>
    <xsd:element name="TitleLU_x003a_Title_x0020__x0028_linked_x0020_to_x0020_item_x0029_" ma:index="24" nillable="true" ma:displayName="TitleLU:Title (linked to item)" ma:list="{72afacbc-6059-4b32-8932-2eb9775f022a}" ma:internalName="TitleLU_x003a_Title_x0020__x0028_linked_x0020_to_x0020_item_x0029_" ma:readOnly="true" ma:showField="LinkTitleNoMenu" ma:web="61844f32-4ef8-4ba9-8d85-3b5ed9bdfdc0">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61844f32-4ef8-4ba9-8d85-3b5ed9bdfdc0" elementFormDefault="qualified">
    <xsd:import namespace="http://schemas.microsoft.com/office/2006/documentManagement/types"/>
    <xsd:import namespace="http://schemas.microsoft.com/office/infopath/2007/PartnerControls"/>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DD8299-C273-40EA-91F2-57234FB74405}">
  <ds:schemaRefs>
    <ds:schemaRef ds:uri="http://purl.org/dc/elements/1.1/"/>
    <ds:schemaRef ds:uri="http://purl.org/dc/terms/"/>
    <ds:schemaRef ds:uri="http://schemas.openxmlformats.org/package/2006/metadata/core-properties"/>
    <ds:schemaRef ds:uri="0066ce56-b4e8-4787-a4aa-3f57f3bdb2bf"/>
    <ds:schemaRef ds:uri="http://purl.org/dc/dcmitype/"/>
    <ds:schemaRef ds:uri="http://schemas.microsoft.com/office/infopath/2007/PartnerControls"/>
    <ds:schemaRef ds:uri="http://schemas.microsoft.com/office/2006/documentManagement/types"/>
    <ds:schemaRef ds:uri="http://schemas.microsoft.com/office/2006/metadata/properties"/>
    <ds:schemaRef ds:uri="61844f32-4ef8-4ba9-8d85-3b5ed9bdfdc0"/>
    <ds:schemaRef ds:uri="http://www.w3.org/XML/1998/namespace"/>
  </ds:schemaRefs>
</ds:datastoreItem>
</file>

<file path=customXml/itemProps2.xml><?xml version="1.0" encoding="utf-8"?>
<ds:datastoreItem xmlns:ds="http://schemas.openxmlformats.org/officeDocument/2006/customXml" ds:itemID="{D7091830-9415-4D65-9680-0DD3784E62BC}">
  <ds:schemaRefs>
    <ds:schemaRef ds:uri="http://schemas.microsoft.com/sharepoint/v3/contenttype/forms"/>
  </ds:schemaRefs>
</ds:datastoreItem>
</file>

<file path=customXml/itemProps3.xml><?xml version="1.0" encoding="utf-8"?>
<ds:datastoreItem xmlns:ds="http://schemas.openxmlformats.org/officeDocument/2006/customXml" ds:itemID="{4EC05034-718D-4395-8BB2-AA167912EA40}">
  <ds:schemaRefs>
    <ds:schemaRef ds:uri="0066ce56-b4e8-4787-a4aa-3f57f3bdb2bf"/>
    <ds:schemaRef ds:uri="61844f32-4ef8-4ba9-8d85-3b5ed9bdfd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62</TotalTime>
  <Words>707</Words>
  <Application>Microsoft Office PowerPoint</Application>
  <PresentationFormat>Widescreen</PresentationFormat>
  <Paragraphs>136</Paragraphs>
  <Slides>10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Times New Roman</vt:lpstr>
      <vt:lpstr>Wingdings</vt:lpstr>
      <vt:lpstr>1_Default Design</vt:lpstr>
      <vt:lpstr>National Emphasis Program: Warehousing and Distribution Center Operations  </vt:lpstr>
      <vt:lpstr>Purpose of this NEP</vt:lpstr>
      <vt:lpstr>Purpose of this NEP</vt:lpstr>
      <vt:lpstr>Hazards and Solutions </vt:lpstr>
      <vt:lpstr>Commonly cited standards for this industry</vt:lpstr>
      <vt:lpstr>NAICS Codes Targeted by this NEP</vt:lpstr>
      <vt:lpstr>NAICS Codes Targeted by this NEP</vt:lpstr>
      <vt:lpstr>Inspections</vt:lpstr>
      <vt:lpstr>Outreach Period</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Emphasis Program on Warehousing and Distribution Center Operations</dc:title>
  <dc:creator>U.S. Department of Labor- Occupational Safety and Health Administration (OSHA)</dc:creator>
  <cp:lastModifiedBy>Lourdes Bautisa</cp:lastModifiedBy>
  <cp:revision>248</cp:revision>
  <dcterms:created xsi:type="dcterms:W3CDTF">2023-05-24T14:20:30Z</dcterms:created>
  <dcterms:modified xsi:type="dcterms:W3CDTF">2023-08-11T13:25:13Z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0x010100B1F008E6C7DFEE44B31D15354229D783</vt:lpwstr>
  </property>
</Properties>
</file>